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7" r:id="rId2"/>
    <p:sldId id="258" r:id="rId3"/>
    <p:sldId id="277" r:id="rId4"/>
    <p:sldId id="281" r:id="rId5"/>
    <p:sldId id="262" r:id="rId6"/>
    <p:sldId id="275" r:id="rId7"/>
    <p:sldId id="278" r:id="rId8"/>
    <p:sldId id="279" r:id="rId9"/>
    <p:sldId id="280" r:id="rId10"/>
    <p:sldId id="269" r:id="rId11"/>
    <p:sldId id="274" r:id="rId12"/>
    <p:sldId id="276" r:id="rId13"/>
    <p:sldId id="273" r:id="rId14"/>
    <p:sldId id="264" r:id="rId15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8">
          <p15:clr>
            <a:srgbClr val="A4A3A4"/>
          </p15:clr>
        </p15:guide>
        <p15:guide id="2" pos="3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54F3"/>
    <a:srgbClr val="FCFCFC"/>
    <a:srgbClr val="3865F4"/>
    <a:srgbClr val="AFAFF2"/>
    <a:srgbClr val="ADADF3"/>
    <a:srgbClr val="005AE0"/>
    <a:srgbClr val="2254F4"/>
    <a:srgbClr val="F3F3F3"/>
    <a:srgbClr val="B2B2B2"/>
    <a:srgbClr val="20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76" d="100"/>
          <a:sy n="76" d="100"/>
        </p:scale>
        <p:origin x="374" y="86"/>
      </p:cViewPr>
      <p:guideLst>
        <p:guide orient="horz" pos="2138"/>
        <p:guide pos="3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06821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933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819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322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9555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3337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6112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179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145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191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8201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111471" y="6506082"/>
            <a:ext cx="2742787" cy="25480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B3B3B3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第 </a:t>
            </a:r>
            <a:fld id="{8C92ADDF-ABC6-4EEC-846D-A1AE2D410679}" type="slidenum">
              <a:rPr lang="zh-CN" altLang="en-US" smtClean="0"/>
              <a:t>‹#›</a:t>
            </a:fld>
            <a:r>
              <a:rPr lang="zh-CN" altLang="en-US" dirty="0"/>
              <a:t> 页</a:t>
            </a:r>
          </a:p>
        </p:txBody>
      </p:sp>
      <p:sp>
        <p:nvSpPr>
          <p:cNvPr id="19" name="内容占位符 2"/>
          <p:cNvSpPr>
            <a:spLocks noGrp="1"/>
          </p:cNvSpPr>
          <p:nvPr>
            <p:ph sz="quarter" idx="26" hasCustomPrompt="1"/>
          </p:nvPr>
        </p:nvSpPr>
        <p:spPr>
          <a:xfrm>
            <a:off x="6127750" y="2431416"/>
            <a:ext cx="5701755" cy="3464348"/>
          </a:xfrm>
          <a:noFill/>
        </p:spPr>
        <p:txBody>
          <a:bodyPr>
            <a:noAutofit/>
          </a:bodyPr>
          <a:lstStyle>
            <a:lvl1pPr marL="228600" indent="-228600">
              <a:buClr>
                <a:srgbClr val="005AE0"/>
              </a:buClr>
              <a:buFont typeface="Wingdings" panose="05000000000000000000" pitchFamily="2" charset="2"/>
              <a:buChar char="l"/>
              <a:defRPr sz="12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Font typeface="Wingdings" panose="05000000000000000000" pitchFamily="2" charset="2"/>
              <a:buNone/>
              <a:defRPr sz="1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Font typeface="Wingdings" panose="05000000000000000000" pitchFamily="2" charset="2"/>
              <a:buNone/>
              <a:defRPr sz="12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buFont typeface="Wingdings" panose="05000000000000000000" pitchFamily="2" charset="2"/>
              <a:buNone/>
              <a:defRPr sz="110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828800" indent="0">
              <a:buFont typeface="Wingdings" panose="05000000000000000000" pitchFamily="2" charset="2"/>
              <a:buNone/>
              <a:defRPr sz="110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单击此处编辑母版文本样式（</a:t>
            </a:r>
            <a:r>
              <a:rPr kumimoji="1" lang="zh-CN" altLang="zh-CN" dirty="0"/>
              <a:t>1</a:t>
            </a:r>
            <a:r>
              <a:rPr kumimoji="1" lang="en-US" altLang="zh-CN" dirty="0"/>
              <a:t>0-14</a:t>
            </a:r>
            <a:r>
              <a:rPr kumimoji="1" lang="zh-CN" altLang="en-US" dirty="0"/>
              <a:t>号字）</a:t>
            </a:r>
          </a:p>
          <a:p>
            <a:pPr lvl="1"/>
            <a:endParaRPr kumimoji="1" lang="zh-CN" altLang="en-US" dirty="0"/>
          </a:p>
        </p:txBody>
      </p:sp>
      <p:sp>
        <p:nvSpPr>
          <p:cNvPr id="20" name="内容占位符 2"/>
          <p:cNvSpPr>
            <a:spLocks noGrp="1"/>
          </p:cNvSpPr>
          <p:nvPr>
            <p:ph sz="quarter" idx="27" hasCustomPrompt="1"/>
          </p:nvPr>
        </p:nvSpPr>
        <p:spPr>
          <a:xfrm>
            <a:off x="381000" y="2431416"/>
            <a:ext cx="5667375" cy="3464348"/>
          </a:xfrm>
          <a:noFill/>
        </p:spPr>
        <p:txBody>
          <a:bodyPr>
            <a:noAutofit/>
          </a:bodyPr>
          <a:lstStyle>
            <a:lvl1pPr marL="228600" indent="-228600">
              <a:buClr>
                <a:srgbClr val="005AE0"/>
              </a:buClr>
              <a:buFont typeface="Wingdings" panose="05000000000000000000" pitchFamily="2" charset="2"/>
              <a:buChar char="l"/>
              <a:defRPr sz="12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Font typeface="Wingdings" panose="05000000000000000000" pitchFamily="2" charset="2"/>
              <a:buNone/>
              <a:defRPr sz="1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Font typeface="Wingdings" panose="05000000000000000000" pitchFamily="2" charset="2"/>
              <a:buNone/>
              <a:defRPr sz="12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buFont typeface="Wingdings" panose="05000000000000000000" pitchFamily="2" charset="2"/>
              <a:buNone/>
              <a:defRPr sz="110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828800" indent="0">
              <a:buFont typeface="Wingdings" panose="05000000000000000000" pitchFamily="2" charset="2"/>
              <a:buNone/>
              <a:defRPr sz="110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单击此处编辑母版文本样式（</a:t>
            </a:r>
            <a:r>
              <a:rPr kumimoji="1" lang="zh-CN" altLang="zh-CN" dirty="0"/>
              <a:t>1</a:t>
            </a:r>
            <a:r>
              <a:rPr kumimoji="1" lang="en-US" altLang="zh-CN" dirty="0"/>
              <a:t>0-14</a:t>
            </a:r>
            <a:r>
              <a:rPr kumimoji="1" lang="zh-CN" altLang="en-US" dirty="0"/>
              <a:t>号字）</a:t>
            </a:r>
          </a:p>
          <a:p>
            <a:pPr lvl="1"/>
            <a:endParaRPr kumimoji="1" lang="zh-CN" altLang="en-US" dirty="0"/>
          </a:p>
        </p:txBody>
      </p:sp>
      <p:sp>
        <p:nvSpPr>
          <p:cNvPr id="13" name="文本框 12"/>
          <p:cNvSpPr txBox="1"/>
          <p:nvPr userDrawn="1"/>
        </p:nvSpPr>
        <p:spPr>
          <a:xfrm>
            <a:off x="279817" y="6517759"/>
            <a:ext cx="21467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000" b="0" i="0" spc="0" dirty="0">
                <a:solidFill>
                  <a:srgbClr val="CCCC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Wuxi </a:t>
            </a:r>
            <a:r>
              <a:rPr lang="en-US" altLang="zh-CN" sz="1000" b="0" i="0" spc="0" dirty="0" err="1">
                <a:solidFill>
                  <a:srgbClr val="CCCC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Boton</a:t>
            </a:r>
            <a:r>
              <a:rPr lang="en-US" altLang="zh-CN" sz="1000" b="0" i="0" spc="0" dirty="0">
                <a:solidFill>
                  <a:srgbClr val="CCCC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Technology </a:t>
            </a:r>
            <a:r>
              <a:rPr lang="en-US" altLang="zh-CN" sz="1000" b="0" i="0" spc="0" dirty="0" err="1">
                <a:solidFill>
                  <a:srgbClr val="CCCC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Co.,Ltd</a:t>
            </a:r>
            <a:r>
              <a:rPr lang="en-US" altLang="zh-CN" sz="1000" b="0" i="0" spc="0" dirty="0">
                <a:solidFill>
                  <a:srgbClr val="CCCC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endParaRPr lang="zh-CN" altLang="en-US" sz="1000" b="0" i="0" spc="0" dirty="0">
              <a:solidFill>
                <a:srgbClr val="CCCCCC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633" y="237766"/>
            <a:ext cx="1156474" cy="20366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1428358" y="329452"/>
            <a:ext cx="8504395" cy="37891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22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单击此处编辑标题（</a:t>
            </a:r>
            <a:r>
              <a:rPr lang="zh-CN" altLang="zh-CN" dirty="0"/>
              <a:t>2</a:t>
            </a:r>
            <a:r>
              <a:rPr lang="en-US" altLang="zh-CN" dirty="0"/>
              <a:t>0-28</a:t>
            </a:r>
            <a:r>
              <a:rPr lang="zh-CN" altLang="en-US" dirty="0"/>
              <a:t>号字）</a:t>
            </a:r>
            <a:endParaRPr kumimoji="1"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48" y="194061"/>
            <a:ext cx="1007690" cy="766721"/>
          </a:xfrm>
          <a:prstGeom prst="rect">
            <a:avLst/>
          </a:prstGeom>
        </p:spPr>
      </p:pic>
      <p:sp>
        <p:nvSpPr>
          <p:cNvPr id="17" name="文本占位符 12"/>
          <p:cNvSpPr>
            <a:spLocks noGrp="1"/>
          </p:cNvSpPr>
          <p:nvPr>
            <p:ph type="body" sz="quarter" idx="91" hasCustomPrompt="1"/>
          </p:nvPr>
        </p:nvSpPr>
        <p:spPr>
          <a:xfrm>
            <a:off x="384517" y="428115"/>
            <a:ext cx="895350" cy="536575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altLang="zh-CN" dirty="0"/>
              <a:t>Nr.</a:t>
            </a:r>
          </a:p>
        </p:txBody>
      </p:sp>
      <p:sp>
        <p:nvSpPr>
          <p:cNvPr id="23" name="文本占位符 3"/>
          <p:cNvSpPr>
            <a:spLocks noGrp="1"/>
          </p:cNvSpPr>
          <p:nvPr>
            <p:ph type="body" sz="quarter" idx="21" hasCustomPrompt="1"/>
          </p:nvPr>
        </p:nvSpPr>
        <p:spPr>
          <a:xfrm>
            <a:off x="384517" y="1662658"/>
            <a:ext cx="4196735" cy="3132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1600" b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685800" indent="-228600">
              <a:buFont typeface="Arial" panose="020B0604020202020204" pitchFamily="34" charset="0"/>
              <a:buChar char="•"/>
              <a:defRPr sz="1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buChar char="•"/>
              <a:defRPr sz="12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buChar char="•"/>
              <a:defRPr sz="110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buChar char="•"/>
              <a:defRPr sz="110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/>
              <a:t>二级标题单击此处编辑（</a:t>
            </a:r>
            <a:r>
              <a:rPr kumimoji="1" lang="en-US" altLang="zh-CN" dirty="0"/>
              <a:t>14-18</a:t>
            </a:r>
            <a:r>
              <a:rPr kumimoji="1" lang="zh-CN" altLang="en-US" dirty="0"/>
              <a:t>号字）</a:t>
            </a:r>
          </a:p>
        </p:txBody>
      </p:sp>
      <p:sp>
        <p:nvSpPr>
          <p:cNvPr id="24" name="文本占位符 3"/>
          <p:cNvSpPr>
            <a:spLocks noGrp="1"/>
          </p:cNvSpPr>
          <p:nvPr>
            <p:ph type="body" sz="quarter" idx="83"/>
          </p:nvPr>
        </p:nvSpPr>
        <p:spPr>
          <a:xfrm>
            <a:off x="391140" y="1318686"/>
            <a:ext cx="4190112" cy="3132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1600" b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685800" indent="-228600">
              <a:buFont typeface="Arial" panose="020B0604020202020204" pitchFamily="34" charset="0"/>
              <a:buChar char="•"/>
              <a:defRPr sz="1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buChar char="•"/>
              <a:defRPr sz="12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buChar char="•"/>
              <a:defRPr sz="110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buChar char="•"/>
              <a:defRPr sz="110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de-DE" altLang="zh-CN" dirty="0"/>
              <a:t>Formatvorlagen des Textmasters bearbeiten</a:t>
            </a:r>
          </a:p>
        </p:txBody>
      </p:sp>
      <p:sp>
        <p:nvSpPr>
          <p:cNvPr id="15" name="文本占位符 2"/>
          <p:cNvSpPr>
            <a:spLocks noGrp="1"/>
          </p:cNvSpPr>
          <p:nvPr>
            <p:ph type="body" sz="quarter" idx="82" hasCustomPrompt="1"/>
          </p:nvPr>
        </p:nvSpPr>
        <p:spPr>
          <a:xfrm>
            <a:off x="1428750" y="734418"/>
            <a:ext cx="8504003" cy="36175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 err="1"/>
              <a:t>Titelmasterformat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2022/12/15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2022/12/15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17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2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24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.png"/><Relationship Id="rId4" Type="http://schemas.openxmlformats.org/officeDocument/2006/relationships/image" Target="../media/image24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17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png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1" name="image 10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-101600"/>
            <a:ext cx="12192000" cy="6959600"/>
          </a:xfrm>
          <a:prstGeom prst="rect">
            <a:avLst/>
          </a:prstGeom>
        </p:spPr>
      </p:pic>
      <p:pic>
        <p:nvPicPr>
          <p:cNvPr id="9102" name="image 10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3703955"/>
            <a:ext cx="12192000" cy="3154045"/>
          </a:xfrm>
          <a:prstGeom prst="rect">
            <a:avLst/>
          </a:prstGeom>
        </p:spPr>
      </p:pic>
      <p:pic>
        <p:nvPicPr>
          <p:cNvPr id="9103" name="image 1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0" y="-115570"/>
            <a:ext cx="12192000" cy="3810000"/>
          </a:xfrm>
          <a:prstGeom prst="rect">
            <a:avLst/>
          </a:prstGeom>
        </p:spPr>
      </p:pic>
      <p:pic>
        <p:nvPicPr>
          <p:cNvPr id="9104" name="image 10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0" y="-137795"/>
            <a:ext cx="12192000" cy="3842385"/>
          </a:xfrm>
          <a:prstGeom prst="rect">
            <a:avLst/>
          </a:prstGeom>
        </p:spPr>
      </p:pic>
      <p:pic>
        <p:nvPicPr>
          <p:cNvPr id="9105" name="image 10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835851" y="2660079"/>
            <a:ext cx="8926322" cy="1403350"/>
          </a:xfrm>
          <a:prstGeom prst="rect">
            <a:avLst/>
          </a:prstGeom>
        </p:spPr>
      </p:pic>
      <p:sp>
        <p:nvSpPr>
          <p:cNvPr id="106" name="Object 106"/>
          <p:cNvSpPr txBox="1"/>
          <p:nvPr/>
        </p:nvSpPr>
        <p:spPr>
          <a:xfrm>
            <a:off x="835850" y="2305790"/>
            <a:ext cx="8909050" cy="13970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8800" b="1" i="0" dirty="0" smtClean="0">
                <a:solidFill>
                  <a:srgbClr val="FFFFFF"/>
                </a:solidFill>
                <a:latin typeface="OPPOSans-B" panose="00020600040101010101" charset="-122"/>
                <a:ea typeface="OPPOSans-B" panose="00020600040101010101" charset="-122"/>
              </a:rPr>
              <a:t>2022</a:t>
            </a:r>
            <a:r>
              <a:rPr lang="zh-CN" sz="8800" b="1" i="0" dirty="0" smtClean="0">
                <a:solidFill>
                  <a:srgbClr val="FFFFFF"/>
                </a:solidFill>
                <a:latin typeface="OPPOSans-B" panose="00020600040101010101" charset="-122"/>
                <a:ea typeface="OPPOSans-B" panose="00020600040101010101" charset="-122"/>
              </a:rPr>
              <a:t>年</a:t>
            </a:r>
            <a:r>
              <a:rPr lang="zh-CN" altLang="en-US" sz="8800" b="1" dirty="0" smtClean="0">
                <a:solidFill>
                  <a:srgbClr val="FFFFFF"/>
                </a:solidFill>
                <a:latin typeface="OPPOSans-B" panose="00020600040101010101" charset="-122"/>
                <a:ea typeface="OPPOSans-B" panose="00020600040101010101" charset="-122"/>
              </a:rPr>
              <a:t>终</a:t>
            </a:r>
            <a:r>
              <a:rPr lang="zh-CN" sz="8800" b="1" i="0" dirty="0" smtClean="0">
                <a:solidFill>
                  <a:srgbClr val="FFFFFF"/>
                </a:solidFill>
                <a:latin typeface="OPPOSans-B" panose="00020600040101010101" charset="-122"/>
                <a:ea typeface="OPPOSans-B" panose="00020600040101010101" charset="-122"/>
              </a:rPr>
              <a:t>工作</a:t>
            </a:r>
          </a:p>
        </p:txBody>
      </p:sp>
      <p:pic>
        <p:nvPicPr>
          <p:cNvPr id="9108" name="image 10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922971" y="2578799"/>
            <a:ext cx="3291332" cy="240411"/>
          </a:xfrm>
          <a:prstGeom prst="rect">
            <a:avLst/>
          </a:prstGeom>
        </p:spPr>
      </p:pic>
      <p:sp>
        <p:nvSpPr>
          <p:cNvPr id="109" name="Object 109"/>
          <p:cNvSpPr txBox="1"/>
          <p:nvPr/>
        </p:nvSpPr>
        <p:spPr>
          <a:xfrm>
            <a:off x="1715770" y="2245360"/>
            <a:ext cx="6071870" cy="314325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100" b="1" i="0" spc="2000" dirty="0" smtClean="0">
                <a:solidFill>
                  <a:srgbClr val="FFFFFF"/>
                </a:solidFill>
                <a:uFillTx/>
                <a:latin typeface="OPPOSans-R" charset="0"/>
                <a:ea typeface="OPPOSans-R" panose="00020600040101010101" charset="-122"/>
              </a:rPr>
              <a:t>无锡宝通科技股份有限公司</a:t>
            </a:r>
          </a:p>
        </p:txBody>
      </p:sp>
      <p:pic>
        <p:nvPicPr>
          <p:cNvPr id="91010" name="image 10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835851" y="3903917"/>
            <a:ext cx="7436485" cy="977011"/>
          </a:xfrm>
          <a:prstGeom prst="rect">
            <a:avLst/>
          </a:prstGeom>
        </p:spPr>
      </p:pic>
      <p:sp>
        <p:nvSpPr>
          <p:cNvPr id="1011" name="Object 1011"/>
          <p:cNvSpPr txBox="1"/>
          <p:nvPr/>
        </p:nvSpPr>
        <p:spPr>
          <a:xfrm>
            <a:off x="840613" y="3908679"/>
            <a:ext cx="7404100" cy="9779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5400" b="0" i="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总结汇报</a:t>
            </a:r>
          </a:p>
        </p:txBody>
      </p:sp>
      <p:pic>
        <p:nvPicPr>
          <p:cNvPr id="91022" name="image 102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611313" y="5686235"/>
            <a:ext cx="1286764" cy="286512"/>
          </a:xfrm>
          <a:prstGeom prst="rect">
            <a:avLst/>
          </a:prstGeom>
        </p:spPr>
      </p:pic>
      <p:sp>
        <p:nvSpPr>
          <p:cNvPr id="1023" name="Object 1023"/>
          <p:cNvSpPr txBox="1"/>
          <p:nvPr/>
        </p:nvSpPr>
        <p:spPr>
          <a:xfrm>
            <a:off x="882015" y="5522087"/>
            <a:ext cx="1257300" cy="2794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200" b="1" i="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汇报人：</a:t>
            </a:r>
            <a:r>
              <a:rPr lang="zh-CN" altLang="en-US" sz="12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杨柳菁</a:t>
            </a:r>
            <a:endParaRPr lang="zh-CN" sz="1200" b="0" i="0" dirty="0" smtClea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1024" name="image 1024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4562158" y="5686235"/>
            <a:ext cx="2210816" cy="286512"/>
          </a:xfrm>
          <a:prstGeom prst="rect">
            <a:avLst/>
          </a:prstGeom>
        </p:spPr>
      </p:pic>
      <p:sp>
        <p:nvSpPr>
          <p:cNvPr id="1025" name="Object 1025"/>
          <p:cNvSpPr txBox="1"/>
          <p:nvPr/>
        </p:nvSpPr>
        <p:spPr>
          <a:xfrm>
            <a:off x="2115820" y="5522087"/>
            <a:ext cx="2184400" cy="2794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200" b="1" i="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汇报时间：</a:t>
            </a:r>
            <a:r>
              <a:rPr lang="zh-CN" sz="1200" b="0" i="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</a:t>
            </a:r>
            <a:r>
              <a:rPr lang="en-US" altLang="zh-CN" sz="1200" b="0" i="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1200" b="0" i="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</a:t>
            </a:r>
            <a:r>
              <a:rPr lang="en-US" altLang="zh-CN" sz="1200" b="0" i="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12</a:t>
            </a:r>
            <a:r>
              <a:rPr lang="zh-CN" altLang="en-US" sz="1200" b="0" i="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月</a:t>
            </a:r>
            <a:r>
              <a:rPr lang="en-US" altLang="zh-CN" sz="1200" b="0" i="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14</a:t>
            </a:r>
            <a:r>
              <a:rPr lang="zh-CN" altLang="en-US" sz="1200" b="0" i="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日</a:t>
            </a:r>
          </a:p>
        </p:txBody>
      </p:sp>
      <p:pic>
        <p:nvPicPr>
          <p:cNvPr id="91036" name="image 103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835851" y="4281107"/>
            <a:ext cx="7436485" cy="977011"/>
          </a:xfrm>
          <a:prstGeom prst="rect">
            <a:avLst/>
          </a:prstGeom>
        </p:spPr>
      </p:pic>
      <p:sp>
        <p:nvSpPr>
          <p:cNvPr id="1037" name="Object 1037"/>
          <p:cNvSpPr txBox="1"/>
          <p:nvPr/>
        </p:nvSpPr>
        <p:spPr>
          <a:xfrm>
            <a:off x="840613" y="3908679"/>
            <a:ext cx="7404100" cy="9779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5400" b="0" i="0" dirty="0" smtClean="0">
                <a:blipFill>
                  <a:blip r:embed="rId12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总结汇报</a:t>
            </a:r>
          </a:p>
        </p:txBody>
      </p:sp>
      <p:pic>
        <p:nvPicPr>
          <p:cNvPr id="91038" name="image 1038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294386" y="2073738"/>
            <a:ext cx="1308100" cy="1060622"/>
          </a:xfrm>
          <a:prstGeom prst="rect">
            <a:avLst/>
          </a:prstGeom>
        </p:spPr>
      </p:pic>
      <p:pic>
        <p:nvPicPr>
          <p:cNvPr id="2" name="图片 1" descr="logo_白色_BOTON宝通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11385" y="386080"/>
            <a:ext cx="1787525" cy="314325"/>
          </a:xfrm>
          <a:prstGeom prst="rect">
            <a:avLst/>
          </a:prstGeom>
        </p:spPr>
      </p:pic>
      <p:pic>
        <p:nvPicPr>
          <p:cNvPr id="913036" name="image 13036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 flipH="1">
            <a:off x="8623300" y="4332605"/>
            <a:ext cx="3590925" cy="2552065"/>
          </a:xfrm>
          <a:prstGeom prst="rect">
            <a:avLst/>
          </a:prstGeom>
        </p:spPr>
      </p:pic>
      <p:pic>
        <p:nvPicPr>
          <p:cNvPr id="97025" name="image 7025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152400" y="5862955"/>
            <a:ext cx="2210435" cy="589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1" name="image 2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1750" y="5715"/>
            <a:ext cx="12128500" cy="6858000"/>
          </a:xfrm>
          <a:prstGeom prst="rect">
            <a:avLst/>
          </a:prstGeom>
        </p:spPr>
      </p:pic>
      <p:sp>
        <p:nvSpPr>
          <p:cNvPr id="1010" name="Object 1010"/>
          <p:cNvSpPr txBox="1"/>
          <p:nvPr/>
        </p:nvSpPr>
        <p:spPr>
          <a:xfrm>
            <a:off x="-8890" y="6643370"/>
            <a:ext cx="12200890" cy="220345"/>
          </a:xfrm>
          <a:custGeom>
            <a:avLst/>
            <a:gdLst/>
            <a:ahLst/>
            <a:cxnLst/>
            <a:rect l="0" t="0" r="24396700" b="523946"/>
            <a:pathLst>
              <a:path w="24396700" h="523946">
                <a:moveTo>
                  <a:pt x="6350" y="6350"/>
                </a:moveTo>
                <a:lnTo>
                  <a:pt x="24390350" y="6350"/>
                </a:lnTo>
                <a:lnTo>
                  <a:pt x="24390350" y="517596"/>
                </a:lnTo>
                <a:lnTo>
                  <a:pt x="6350" y="517596"/>
                </a:lnTo>
                <a:close/>
              </a:path>
            </a:pathLst>
          </a:custGeom>
          <a:solidFill>
            <a:srgbClr val="2254F3"/>
          </a:solidFill>
          <a:ln w="12700">
            <a:solidFill>
              <a:srgbClr val="D71443">
                <a:alpha val="0"/>
              </a:srgbClr>
            </a:solidFill>
            <a:prstDash val="solid"/>
          </a:ln>
        </p:spPr>
        <p:txBody>
          <a:bodyPr wrap="square" rtlCol="0" anchor="ctr" anchorCtr="0">
            <a:noAutofit/>
          </a:bodyPr>
          <a:lstStyle/>
          <a:p>
            <a:endParaRPr/>
          </a:p>
        </p:txBody>
      </p:sp>
      <p:sp>
        <p:nvSpPr>
          <p:cNvPr id="4032" name="Object 4032"/>
          <p:cNvSpPr txBox="1"/>
          <p:nvPr/>
        </p:nvSpPr>
        <p:spPr>
          <a:xfrm>
            <a:off x="492760" y="172085"/>
            <a:ext cx="4694555" cy="1295400"/>
          </a:xfrm>
          <a:prstGeom prst="rect">
            <a:avLst/>
          </a:prstGeom>
        </p:spPr>
        <p:txBody>
          <a:bodyPr vert="horz" wrap="square" lIns="0" tIns="91440" rIns="0" bIns="9144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6000" b="0" i="0" dirty="0" smtClean="0">
                <a:solidFill>
                  <a:srgbClr val="D3DDFD">
                    <a:alpha val="4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BOTON</a:t>
            </a:r>
          </a:p>
        </p:txBody>
      </p:sp>
      <p:sp>
        <p:nvSpPr>
          <p:cNvPr id="4034" name="Object 4034"/>
          <p:cNvSpPr txBox="1"/>
          <p:nvPr/>
        </p:nvSpPr>
        <p:spPr>
          <a:xfrm>
            <a:off x="1351915" y="391160"/>
            <a:ext cx="4501515" cy="762000"/>
          </a:xfrm>
          <a:prstGeom prst="rect">
            <a:avLst/>
          </a:prstGeom>
        </p:spPr>
        <p:txBody>
          <a:bodyPr vert="horz" wrap="square" lIns="0" tIns="93600" rIns="0" bIns="936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600" b="0" i="0" dirty="0" smtClean="0">
                <a:solidFill>
                  <a:srgbClr val="2254F4"/>
                </a:solidFill>
                <a:latin typeface="微软雅黑" panose="020B0503020204020204" charset="-122"/>
                <a:ea typeface="微软雅黑" panose="020B0503020204020204" charset="-122"/>
              </a:rPr>
              <a:t>工作过程中遇到的问题与思考</a:t>
            </a:r>
          </a:p>
        </p:txBody>
      </p:sp>
      <p:pic>
        <p:nvPicPr>
          <p:cNvPr id="4" name="图片 3" descr="logo_蓝色_BOTON宝通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1385" y="382905"/>
            <a:ext cx="1790065" cy="3200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8" y="244226"/>
            <a:ext cx="1007690" cy="766721"/>
          </a:xfrm>
          <a:prstGeom prst="rect">
            <a:avLst/>
          </a:prstGeom>
        </p:spPr>
      </p:pic>
      <p:sp>
        <p:nvSpPr>
          <p:cNvPr id="17" name="文本占位符 12"/>
          <p:cNvSpPr>
            <a:spLocks noGrp="1"/>
          </p:cNvSpPr>
          <p:nvPr>
            <p:ph type="body" sz="quarter" idx="91" hasCustomPrompt="1"/>
          </p:nvPr>
        </p:nvSpPr>
        <p:spPr>
          <a:xfrm>
            <a:off x="444207" y="503680"/>
            <a:ext cx="895350" cy="536575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de-DE" dirty="0"/>
              <a:t>02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6225540" y="1801494"/>
            <a:ext cx="5403215" cy="4078802"/>
            <a:chOff x="9782" y="3037"/>
            <a:chExt cx="8509" cy="2781"/>
          </a:xfrm>
        </p:grpSpPr>
        <p:grpSp>
          <p:nvGrpSpPr>
            <p:cNvPr id="30" name="组合 29"/>
            <p:cNvGrpSpPr/>
            <p:nvPr/>
          </p:nvGrpSpPr>
          <p:grpSpPr>
            <a:xfrm>
              <a:off x="9782" y="3037"/>
              <a:ext cx="8509" cy="2781"/>
              <a:chOff x="9782" y="3037"/>
              <a:chExt cx="8509" cy="2781"/>
            </a:xfrm>
          </p:grpSpPr>
          <p:sp>
            <p:nvSpPr>
              <p:cNvPr id="28" name="圆角矩形 27"/>
              <p:cNvSpPr/>
              <p:nvPr/>
            </p:nvSpPr>
            <p:spPr>
              <a:xfrm>
                <a:off x="9782" y="3037"/>
                <a:ext cx="8509" cy="2781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190500" sx="101000" sy="101000" algn="ctr" rotWithShape="0">
                  <a:schemeClr val="tx1">
                    <a:lumMod val="75000"/>
                    <a:lumOff val="25000"/>
                    <a:alpha val="9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72" name="Object 16072"/>
              <p:cNvSpPr txBox="1"/>
              <p:nvPr/>
            </p:nvSpPr>
            <p:spPr>
              <a:xfrm>
                <a:off x="10142" y="5088"/>
                <a:ext cx="1148" cy="687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altLang="zh-CN" sz="6000" b="0" i="0" dirty="0" smtClean="0">
                    <a:blipFill>
                      <a:blip r:embed="rId5"/>
                      <a:stretch>
                        <a:fillRect/>
                      </a:stretch>
                    </a:blipFill>
                    <a:latin typeface="OPPOSans-B"/>
                    <a:ea typeface="OPPOSans-B"/>
                  </a:rPr>
                  <a:t>T</a:t>
                </a: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10910" y="3436"/>
              <a:ext cx="6802" cy="1704"/>
              <a:chOff x="10910" y="3436"/>
              <a:chExt cx="6802" cy="1704"/>
            </a:xfrm>
          </p:grpSpPr>
          <p:sp>
            <p:nvSpPr>
              <p:cNvPr id="16058" name="Object 16058"/>
              <p:cNvSpPr txBox="1"/>
              <p:nvPr/>
            </p:nvSpPr>
            <p:spPr>
              <a:xfrm>
                <a:off x="16152" y="3436"/>
                <a:ext cx="1500" cy="280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algn="r">
                  <a:lnSpc>
                    <a:spcPct val="100000"/>
                  </a:lnSpc>
                </a:pPr>
                <a:r>
                  <a:rPr lang="en-US" altLang="zh-CN" sz="1100" b="0" i="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T</a:t>
                </a:r>
                <a:r>
                  <a:rPr lang="zh-CN" sz="1100" b="0" i="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hink</a:t>
                </a:r>
              </a:p>
            </p:txBody>
          </p:sp>
          <p:sp>
            <p:nvSpPr>
              <p:cNvPr id="16060" name="Object 16060"/>
              <p:cNvSpPr txBox="1"/>
              <p:nvPr/>
            </p:nvSpPr>
            <p:spPr>
              <a:xfrm>
                <a:off x="16752" y="3780"/>
                <a:ext cx="960" cy="440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algn="r">
                  <a:lnSpc>
                    <a:spcPct val="100000"/>
                  </a:lnSpc>
                </a:pPr>
                <a:r>
                  <a:rPr lang="zh-CN" b="0" i="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思考</a:t>
                </a:r>
                <a:endParaRPr lang="en-US" altLang="zh-CN" sz="2000" b="0" i="0" dirty="0" smtClean="0">
                  <a:solidFill>
                    <a:srgbClr val="FFFFFF"/>
                  </a:solidFill>
                  <a:latin typeface="OPPOSans-B"/>
                  <a:ea typeface="OPPOSans-B"/>
                </a:endParaRPr>
              </a:p>
            </p:txBody>
          </p:sp>
          <p:sp>
            <p:nvSpPr>
              <p:cNvPr id="16082" name="Object 16082"/>
              <p:cNvSpPr txBox="1"/>
              <p:nvPr/>
            </p:nvSpPr>
            <p:spPr>
              <a:xfrm>
                <a:off x="10910" y="3720"/>
                <a:ext cx="5436" cy="1420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algn="l">
                  <a:lnSpc>
                    <a:spcPct val="113000"/>
                  </a:lnSpc>
                </a:pPr>
                <a:r>
                  <a:rPr lang="zh-CN" altLang="en-US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    满足用户更高层次的需求，是我们一直追随的目标，是挑战也是发展的机会，科技是第一生产力，新技术 </a:t>
                </a:r>
                <a:r>
                  <a:rPr lang="en-US" altLang="zh-CN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AR</a:t>
                </a:r>
                <a:r>
                  <a:rPr lang="zh-CN" altLang="en-US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、</a:t>
                </a:r>
                <a:r>
                  <a:rPr lang="en-US" altLang="zh-CN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VR</a:t>
                </a:r>
                <a:r>
                  <a:rPr lang="zh-CN" altLang="en-US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、</a:t>
                </a:r>
                <a:r>
                  <a:rPr lang="en-US" altLang="zh-CN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MR</a:t>
                </a:r>
                <a:r>
                  <a:rPr lang="zh-CN" altLang="en-US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、元宇宙、融入到项目系统中来提升用户的沉浸式体验，把应用系统做的更直观、把数据做的更可视化。</a:t>
                </a:r>
                <a:endParaRPr lang="en-US" altLang="zh-CN" dirty="0" smtClean="0">
                  <a:solidFill>
                    <a:srgbClr val="FFFFFF"/>
                  </a:solidFill>
                  <a:latin typeface="OPPOSans-B"/>
                  <a:ea typeface="OPPOSans-B"/>
                </a:endParaRPr>
              </a:p>
              <a:p>
                <a:pPr algn="l">
                  <a:lnSpc>
                    <a:spcPct val="113000"/>
                  </a:lnSpc>
                </a:pPr>
                <a:endParaRPr lang="zh-CN" altLang="en-US" b="0" i="0" dirty="0" smtClean="0">
                  <a:solidFill>
                    <a:srgbClr val="FFFFFF"/>
                  </a:solidFill>
                  <a:latin typeface="OPPOSans-B"/>
                  <a:ea typeface="OPPOSans-B"/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564515" y="1801495"/>
            <a:ext cx="5403215" cy="4126865"/>
            <a:chOff x="905" y="6273"/>
            <a:chExt cx="8509" cy="6499"/>
          </a:xfrm>
        </p:grpSpPr>
        <p:sp>
          <p:nvSpPr>
            <p:cNvPr id="24" name="圆角矩形 23"/>
            <p:cNvSpPr/>
            <p:nvPr/>
          </p:nvSpPr>
          <p:spPr>
            <a:xfrm>
              <a:off x="905" y="6273"/>
              <a:ext cx="8509" cy="6499"/>
            </a:xfrm>
            <a:prstGeom prst="roundRect">
              <a:avLst/>
            </a:prstGeom>
            <a:solidFill>
              <a:srgbClr val="3865F4"/>
            </a:solidFill>
            <a:ln>
              <a:noFill/>
            </a:ln>
            <a:effectLst>
              <a:outerShdw blurRad="190500" sx="102000" sy="102000" algn="ctr" rotWithShape="0">
                <a:schemeClr val="accent5">
                  <a:lumMod val="60000"/>
                  <a:lumOff val="40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1526" y="6744"/>
              <a:ext cx="6493" cy="5930"/>
              <a:chOff x="1526" y="6744"/>
              <a:chExt cx="6493" cy="5930"/>
            </a:xfrm>
          </p:grpSpPr>
          <p:sp>
            <p:nvSpPr>
              <p:cNvPr id="16054" name="Object 16054"/>
              <p:cNvSpPr txBox="1"/>
              <p:nvPr/>
            </p:nvSpPr>
            <p:spPr>
              <a:xfrm>
                <a:off x="1526" y="6744"/>
                <a:ext cx="1160" cy="280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lang="en-US" altLang="zh-CN" sz="1100" b="0" i="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Q</a:t>
                </a:r>
                <a:r>
                  <a:rPr lang="zh-CN" sz="1100" b="0" i="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uestion</a:t>
                </a:r>
              </a:p>
            </p:txBody>
          </p:sp>
          <p:sp>
            <p:nvSpPr>
              <p:cNvPr id="16056" name="Object 16056"/>
              <p:cNvSpPr txBox="1"/>
              <p:nvPr/>
            </p:nvSpPr>
            <p:spPr>
              <a:xfrm>
                <a:off x="1526" y="7088"/>
                <a:ext cx="1060" cy="440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lang="zh-CN" b="0" i="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问题</a:t>
                </a:r>
                <a:endParaRPr lang="en-US" altLang="zh-CN" b="0" i="0" dirty="0" smtClean="0">
                  <a:solidFill>
                    <a:srgbClr val="FFFFFF"/>
                  </a:solidFill>
                  <a:latin typeface="OPPOSans-B"/>
                  <a:ea typeface="OPPOSans-B"/>
                </a:endParaRPr>
              </a:p>
            </p:txBody>
          </p:sp>
          <p:sp>
            <p:nvSpPr>
              <p:cNvPr id="16078" name="Object 16078"/>
              <p:cNvSpPr txBox="1"/>
              <p:nvPr/>
            </p:nvSpPr>
            <p:spPr>
              <a:xfrm>
                <a:off x="2582" y="7947"/>
                <a:ext cx="5437" cy="4727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algn="l">
                  <a:lnSpc>
                    <a:spcPct val="113000"/>
                  </a:lnSpc>
                </a:pPr>
                <a:r>
                  <a:rPr lang="zh-CN" altLang="en-US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    现阶段用户对应用系统的交互性，直观性，易用性有着特别高的要求，尤其在我们这种有着特定业务场景下的用户，对</a:t>
                </a:r>
                <a:r>
                  <a:rPr lang="en-US" altLang="zh-CN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3D</a:t>
                </a:r>
                <a:r>
                  <a:rPr lang="zh-CN" altLang="en-US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展示方面，实时渲染方面，沉浸式体验方面有着更多的提升空间。</a:t>
                </a:r>
                <a:endParaRPr lang="zh-CN" altLang="en-US" b="0" i="0" dirty="0" smtClean="0">
                  <a:solidFill>
                    <a:srgbClr val="FFFFFF"/>
                  </a:solidFill>
                  <a:latin typeface="OPPOSans-B"/>
                  <a:ea typeface="OPPOSans-B"/>
                </a:endParaRPr>
              </a:p>
            </p:txBody>
          </p:sp>
        </p:grpSp>
      </p:grpSp>
      <p:sp>
        <p:nvSpPr>
          <p:cNvPr id="49" name="Object 16072"/>
          <p:cNvSpPr txBox="1"/>
          <p:nvPr/>
        </p:nvSpPr>
        <p:spPr>
          <a:xfrm>
            <a:off x="4740275" y="4804857"/>
            <a:ext cx="722630" cy="98733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6000" b="0" i="0" dirty="0" smtClean="0">
                <a:blipFill>
                  <a:blip r:embed="rId5"/>
                  <a:stretch>
                    <a:fillRect/>
                  </a:stretch>
                </a:blipFill>
                <a:latin typeface="OPPOSans-B"/>
                <a:ea typeface="OPPOSans-B"/>
              </a:rPr>
              <a:t>Q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1" name="image 2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1750" y="5715"/>
            <a:ext cx="12128500" cy="6858000"/>
          </a:xfrm>
          <a:prstGeom prst="rect">
            <a:avLst/>
          </a:prstGeom>
        </p:spPr>
      </p:pic>
      <p:sp>
        <p:nvSpPr>
          <p:cNvPr id="1010" name="Object 1010"/>
          <p:cNvSpPr txBox="1"/>
          <p:nvPr/>
        </p:nvSpPr>
        <p:spPr>
          <a:xfrm>
            <a:off x="-8890" y="6643370"/>
            <a:ext cx="12200890" cy="220345"/>
          </a:xfrm>
          <a:custGeom>
            <a:avLst/>
            <a:gdLst/>
            <a:ahLst/>
            <a:cxnLst/>
            <a:rect l="0" t="0" r="24396700" b="523946"/>
            <a:pathLst>
              <a:path w="24396700" h="523946">
                <a:moveTo>
                  <a:pt x="6350" y="6350"/>
                </a:moveTo>
                <a:lnTo>
                  <a:pt x="24390350" y="6350"/>
                </a:lnTo>
                <a:lnTo>
                  <a:pt x="24390350" y="517596"/>
                </a:lnTo>
                <a:lnTo>
                  <a:pt x="6350" y="517596"/>
                </a:lnTo>
                <a:close/>
              </a:path>
            </a:pathLst>
          </a:custGeom>
          <a:solidFill>
            <a:srgbClr val="2254F3"/>
          </a:solidFill>
          <a:ln w="12700">
            <a:solidFill>
              <a:srgbClr val="D71443">
                <a:alpha val="0"/>
              </a:srgbClr>
            </a:solidFill>
            <a:prstDash val="solid"/>
          </a:ln>
        </p:spPr>
        <p:txBody>
          <a:bodyPr wrap="square" rtlCol="0" anchor="ctr" anchorCtr="0">
            <a:noAutofit/>
          </a:bodyPr>
          <a:lstStyle/>
          <a:p>
            <a:endParaRPr/>
          </a:p>
        </p:txBody>
      </p:sp>
      <p:sp>
        <p:nvSpPr>
          <p:cNvPr id="4032" name="Object 4032"/>
          <p:cNvSpPr txBox="1"/>
          <p:nvPr/>
        </p:nvSpPr>
        <p:spPr>
          <a:xfrm>
            <a:off x="492760" y="172085"/>
            <a:ext cx="4694555" cy="1295400"/>
          </a:xfrm>
          <a:prstGeom prst="rect">
            <a:avLst/>
          </a:prstGeom>
        </p:spPr>
        <p:txBody>
          <a:bodyPr vert="horz" wrap="square" lIns="0" tIns="91440" rIns="0" bIns="9144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6000" b="0" i="0" dirty="0" smtClean="0">
                <a:solidFill>
                  <a:srgbClr val="D3DDFD">
                    <a:alpha val="4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BOTON</a:t>
            </a:r>
          </a:p>
        </p:txBody>
      </p:sp>
      <p:sp>
        <p:nvSpPr>
          <p:cNvPr id="4034" name="Object 4034"/>
          <p:cNvSpPr txBox="1"/>
          <p:nvPr/>
        </p:nvSpPr>
        <p:spPr>
          <a:xfrm>
            <a:off x="1351915" y="391160"/>
            <a:ext cx="4501515" cy="762000"/>
          </a:xfrm>
          <a:prstGeom prst="rect">
            <a:avLst/>
          </a:prstGeom>
        </p:spPr>
        <p:txBody>
          <a:bodyPr vert="horz" wrap="square" lIns="0" tIns="93600" rIns="0" bIns="93600" rtlCol="0" anchor="t" anchorCtr="0">
            <a:noAutofit/>
          </a:bodyPr>
          <a:lstStyle/>
          <a:p>
            <a:r>
              <a:rPr lang="zh-CN" altLang="en-US" sz="2600" dirty="0">
                <a:solidFill>
                  <a:srgbClr val="2254F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团队协作</a:t>
            </a:r>
            <a:r>
              <a:rPr lang="zh-CN" altLang="en-US" sz="2600" b="0" i="0" dirty="0" smtClean="0">
                <a:solidFill>
                  <a:srgbClr val="2254F4"/>
                </a:solidFill>
                <a:latin typeface="微软雅黑" panose="020B0503020204020204" charset="-122"/>
                <a:ea typeface="微软雅黑" panose="020B0503020204020204" charset="-122"/>
              </a:rPr>
              <a:t>中遇到的问题与思考</a:t>
            </a:r>
          </a:p>
        </p:txBody>
      </p:sp>
      <p:pic>
        <p:nvPicPr>
          <p:cNvPr id="4" name="图片 3" descr="logo_蓝色_BOTON宝通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1385" y="382905"/>
            <a:ext cx="1790065" cy="3200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8" y="244226"/>
            <a:ext cx="1007690" cy="766721"/>
          </a:xfrm>
          <a:prstGeom prst="rect">
            <a:avLst/>
          </a:prstGeom>
        </p:spPr>
      </p:pic>
      <p:sp>
        <p:nvSpPr>
          <p:cNvPr id="17" name="文本占位符 12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444207" y="503680"/>
            <a:ext cx="895350" cy="536575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de-DE" dirty="0"/>
              <a:t>02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6225540" y="1801495"/>
            <a:ext cx="5402580" cy="1765300"/>
            <a:chOff x="9782" y="3037"/>
            <a:chExt cx="8508" cy="2780"/>
          </a:xfrm>
        </p:grpSpPr>
        <p:grpSp>
          <p:nvGrpSpPr>
            <p:cNvPr id="30" name="组合 29"/>
            <p:cNvGrpSpPr/>
            <p:nvPr/>
          </p:nvGrpSpPr>
          <p:grpSpPr>
            <a:xfrm>
              <a:off x="9782" y="3037"/>
              <a:ext cx="8508" cy="2780"/>
              <a:chOff x="9782" y="3037"/>
              <a:chExt cx="8508" cy="2780"/>
            </a:xfrm>
          </p:grpSpPr>
          <p:sp>
            <p:nvSpPr>
              <p:cNvPr id="28" name="圆角矩形 27"/>
              <p:cNvSpPr/>
              <p:nvPr/>
            </p:nvSpPr>
            <p:spPr>
              <a:xfrm>
                <a:off x="9782" y="3037"/>
                <a:ext cx="8509" cy="2781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190500" sx="101000" sy="101000" algn="ctr" rotWithShape="0">
                  <a:schemeClr val="tx1">
                    <a:lumMod val="75000"/>
                    <a:lumOff val="25000"/>
                    <a:alpha val="9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72" name="Object 16072"/>
              <p:cNvSpPr txBox="1"/>
              <p:nvPr/>
            </p:nvSpPr>
            <p:spPr>
              <a:xfrm>
                <a:off x="10208" y="4088"/>
                <a:ext cx="1060" cy="1460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altLang="zh-CN" sz="6000" b="0" i="0" dirty="0" smtClean="0">
                    <a:blipFill>
                      <a:blip r:embed="rId5"/>
                      <a:stretch>
                        <a:fillRect/>
                      </a:stretch>
                    </a:blipFill>
                    <a:latin typeface="OPPOSans-B"/>
                    <a:ea typeface="OPPOSans-B"/>
                  </a:rPr>
                  <a:t>T</a:t>
                </a: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11177" y="3436"/>
              <a:ext cx="6535" cy="1847"/>
              <a:chOff x="11177" y="3436"/>
              <a:chExt cx="6535" cy="1847"/>
            </a:xfrm>
          </p:grpSpPr>
          <p:sp>
            <p:nvSpPr>
              <p:cNvPr id="16058" name="Object 16058"/>
              <p:cNvSpPr txBox="1"/>
              <p:nvPr/>
            </p:nvSpPr>
            <p:spPr>
              <a:xfrm>
                <a:off x="16152" y="3436"/>
                <a:ext cx="1500" cy="280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algn="r">
                  <a:lnSpc>
                    <a:spcPct val="100000"/>
                  </a:lnSpc>
                </a:pPr>
                <a:r>
                  <a:rPr lang="en-US" altLang="zh-CN" sz="1100" b="0" i="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T</a:t>
                </a:r>
                <a:r>
                  <a:rPr lang="zh-CN" sz="1100" b="0" i="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hink</a:t>
                </a:r>
              </a:p>
            </p:txBody>
          </p:sp>
          <p:sp>
            <p:nvSpPr>
              <p:cNvPr id="16060" name="Object 16060"/>
              <p:cNvSpPr txBox="1"/>
              <p:nvPr/>
            </p:nvSpPr>
            <p:spPr>
              <a:xfrm>
                <a:off x="16752" y="3780"/>
                <a:ext cx="960" cy="440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algn="r">
                  <a:lnSpc>
                    <a:spcPct val="100000"/>
                  </a:lnSpc>
                </a:pPr>
                <a:r>
                  <a:rPr lang="zh-CN" sz="1600" b="0" i="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思考</a:t>
                </a:r>
                <a:r>
                  <a:rPr lang="en-US" altLang="zh-CN" sz="1600" b="0" i="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1</a:t>
                </a:r>
              </a:p>
            </p:txBody>
          </p:sp>
          <p:sp>
            <p:nvSpPr>
              <p:cNvPr id="16082" name="Object 16082"/>
              <p:cNvSpPr txBox="1"/>
              <p:nvPr/>
            </p:nvSpPr>
            <p:spPr>
              <a:xfrm>
                <a:off x="11177" y="3491"/>
                <a:ext cx="5436" cy="1792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>
                  <a:lnSpc>
                    <a:spcPct val="113000"/>
                  </a:lnSpc>
                </a:pPr>
                <a:r>
                  <a:rPr lang="zh-CN" altLang="en-US" sz="160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规范的严格执行，团队配合的几点要素：相互信任、不怕有冲突、不逃避自身责任、注重沟通来保障项目开发效率</a:t>
                </a:r>
                <a:endParaRPr lang="en-US" altLang="zh-CN" sz="1600" dirty="0">
                  <a:solidFill>
                    <a:srgbClr val="FFFFFF"/>
                  </a:solidFill>
                  <a:latin typeface="OPPOSans-B"/>
                  <a:ea typeface="OPPOSans-B"/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564515" y="1801495"/>
            <a:ext cx="5403215" cy="1765935"/>
            <a:chOff x="905" y="6273"/>
            <a:chExt cx="8509" cy="2781"/>
          </a:xfrm>
        </p:grpSpPr>
        <p:grpSp>
          <p:nvGrpSpPr>
            <p:cNvPr id="26" name="组合 25"/>
            <p:cNvGrpSpPr/>
            <p:nvPr/>
          </p:nvGrpSpPr>
          <p:grpSpPr>
            <a:xfrm>
              <a:off x="905" y="6273"/>
              <a:ext cx="8509" cy="2781"/>
              <a:chOff x="905" y="6273"/>
              <a:chExt cx="8509" cy="2781"/>
            </a:xfrm>
          </p:grpSpPr>
          <p:sp>
            <p:nvSpPr>
              <p:cNvPr id="24" name="圆角矩形 23"/>
              <p:cNvSpPr/>
              <p:nvPr/>
            </p:nvSpPr>
            <p:spPr>
              <a:xfrm>
                <a:off x="905" y="6273"/>
                <a:ext cx="8509" cy="2781"/>
              </a:xfrm>
              <a:prstGeom prst="roundRect">
                <a:avLst/>
              </a:prstGeom>
              <a:solidFill>
                <a:srgbClr val="3865F4"/>
              </a:solidFill>
              <a:ln>
                <a:noFill/>
              </a:ln>
              <a:effectLst>
                <a:outerShdw blurRad="190500" sx="102000" sy="102000" algn="ctr" rotWithShape="0">
                  <a:schemeClr val="accent5">
                    <a:lumMod val="60000"/>
                    <a:lumOff val="40000"/>
                    <a:alpha val="9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70" name="Object 16070"/>
              <p:cNvSpPr txBox="1"/>
              <p:nvPr/>
            </p:nvSpPr>
            <p:spPr>
              <a:xfrm>
                <a:off x="8050" y="7391"/>
                <a:ext cx="640" cy="1460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altLang="zh-CN" sz="6000" b="0" i="0" dirty="0" smtClean="0">
                    <a:blipFill>
                      <a:blip r:embed="rId6"/>
                      <a:stretch>
                        <a:fillRect/>
                      </a:stretch>
                    </a:blipFill>
                    <a:latin typeface="OPPOSans-B"/>
                    <a:ea typeface="OPPOSans-B"/>
                  </a:rPr>
                  <a:t>Q</a:t>
                </a: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1526" y="6744"/>
              <a:ext cx="6844" cy="1499"/>
              <a:chOff x="1526" y="6744"/>
              <a:chExt cx="6844" cy="1499"/>
            </a:xfrm>
          </p:grpSpPr>
          <p:sp>
            <p:nvSpPr>
              <p:cNvPr id="16054" name="Object 16054"/>
              <p:cNvSpPr txBox="1"/>
              <p:nvPr/>
            </p:nvSpPr>
            <p:spPr>
              <a:xfrm>
                <a:off x="1526" y="6744"/>
                <a:ext cx="1160" cy="280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lang="en-US" altLang="zh-CN" sz="1100" b="0" i="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Q</a:t>
                </a:r>
                <a:r>
                  <a:rPr lang="zh-CN" sz="1100" b="0" i="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uestion</a:t>
                </a:r>
              </a:p>
            </p:txBody>
          </p:sp>
          <p:sp>
            <p:nvSpPr>
              <p:cNvPr id="16056" name="Object 16056"/>
              <p:cNvSpPr txBox="1"/>
              <p:nvPr/>
            </p:nvSpPr>
            <p:spPr>
              <a:xfrm>
                <a:off x="1526" y="7088"/>
                <a:ext cx="1060" cy="440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lang="zh-CN" sz="1600" b="0" i="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问题</a:t>
                </a:r>
                <a:r>
                  <a:rPr lang="en-US" altLang="zh-CN" sz="1600" b="0" i="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1</a:t>
                </a:r>
              </a:p>
            </p:txBody>
          </p:sp>
          <p:sp>
            <p:nvSpPr>
              <p:cNvPr id="16078" name="Object 16078"/>
              <p:cNvSpPr txBox="1"/>
              <p:nvPr/>
            </p:nvSpPr>
            <p:spPr>
              <a:xfrm>
                <a:off x="2933" y="6823"/>
                <a:ext cx="5437" cy="1420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>
                  <a:lnSpc>
                    <a:spcPct val="113000"/>
                  </a:lnSpc>
                </a:pPr>
                <a:r>
                  <a:rPr lang="zh-CN" altLang="en-US" sz="160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开发</a:t>
                </a:r>
                <a:r>
                  <a:rPr lang="zh-CN" altLang="en-US" sz="1600" b="0" i="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规范的制定、落地与执行，如何保障项目开发中的效率</a:t>
                </a:r>
                <a:endParaRPr lang="en-US" altLang="zh-CN" sz="1600" b="0" i="0" dirty="0" smtClean="0">
                  <a:solidFill>
                    <a:srgbClr val="FFFFFF"/>
                  </a:solidFill>
                  <a:latin typeface="OPPOSans-B"/>
                  <a:ea typeface="OPPOSans-B"/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6225540" y="3995420"/>
            <a:ext cx="5402580" cy="1765300"/>
            <a:chOff x="9782" y="3037"/>
            <a:chExt cx="8508" cy="2780"/>
          </a:xfrm>
        </p:grpSpPr>
        <p:grpSp>
          <p:nvGrpSpPr>
            <p:cNvPr id="33" name="组合 32"/>
            <p:cNvGrpSpPr/>
            <p:nvPr/>
          </p:nvGrpSpPr>
          <p:grpSpPr>
            <a:xfrm>
              <a:off x="9782" y="3037"/>
              <a:ext cx="8508" cy="2780"/>
              <a:chOff x="9782" y="3037"/>
              <a:chExt cx="8508" cy="2780"/>
            </a:xfrm>
          </p:grpSpPr>
          <p:sp>
            <p:nvSpPr>
              <p:cNvPr id="34" name="圆角矩形 33"/>
              <p:cNvSpPr/>
              <p:nvPr/>
            </p:nvSpPr>
            <p:spPr>
              <a:xfrm>
                <a:off x="9782" y="3037"/>
                <a:ext cx="8509" cy="2781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190500" sx="101000" sy="101000" algn="ctr" rotWithShape="0">
                  <a:schemeClr val="tx1">
                    <a:lumMod val="75000"/>
                    <a:lumOff val="25000"/>
                    <a:alpha val="9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Object 16072"/>
              <p:cNvSpPr txBox="1"/>
              <p:nvPr/>
            </p:nvSpPr>
            <p:spPr>
              <a:xfrm>
                <a:off x="10208" y="4088"/>
                <a:ext cx="1060" cy="1460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altLang="zh-CN" sz="6000" b="0" i="0" dirty="0" smtClean="0">
                    <a:blipFill>
                      <a:blip r:embed="rId5"/>
                      <a:stretch>
                        <a:fillRect/>
                      </a:stretch>
                    </a:blipFill>
                    <a:latin typeface="OPPOSans-B"/>
                    <a:ea typeface="OPPOSans-B"/>
                  </a:rPr>
                  <a:t>T</a:t>
                </a: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11291" y="3436"/>
              <a:ext cx="6421" cy="1914"/>
              <a:chOff x="11291" y="3436"/>
              <a:chExt cx="6421" cy="1914"/>
            </a:xfrm>
          </p:grpSpPr>
          <p:sp>
            <p:nvSpPr>
              <p:cNvPr id="37" name="Object 16058"/>
              <p:cNvSpPr txBox="1"/>
              <p:nvPr/>
            </p:nvSpPr>
            <p:spPr>
              <a:xfrm>
                <a:off x="16152" y="3436"/>
                <a:ext cx="1500" cy="280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algn="r">
                  <a:lnSpc>
                    <a:spcPct val="100000"/>
                  </a:lnSpc>
                </a:pPr>
                <a:r>
                  <a:rPr lang="en-US" altLang="zh-CN" sz="1100" b="0" i="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T</a:t>
                </a:r>
                <a:r>
                  <a:rPr lang="zh-CN" sz="1100" b="0" i="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hink</a:t>
                </a:r>
              </a:p>
            </p:txBody>
          </p:sp>
          <p:sp>
            <p:nvSpPr>
              <p:cNvPr id="38" name="Object 16060"/>
              <p:cNvSpPr txBox="1"/>
              <p:nvPr/>
            </p:nvSpPr>
            <p:spPr>
              <a:xfrm>
                <a:off x="16752" y="3780"/>
                <a:ext cx="960" cy="440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algn="r">
                  <a:lnSpc>
                    <a:spcPct val="100000"/>
                  </a:lnSpc>
                </a:pPr>
                <a:r>
                  <a:rPr lang="zh-CN" sz="1600" b="0" i="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思考</a:t>
                </a:r>
                <a:r>
                  <a:rPr lang="en-US" altLang="zh-CN" sz="1600" b="0" i="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2</a:t>
                </a:r>
              </a:p>
            </p:txBody>
          </p:sp>
          <p:sp>
            <p:nvSpPr>
              <p:cNvPr id="39" name="Object 16082"/>
              <p:cNvSpPr txBox="1"/>
              <p:nvPr/>
            </p:nvSpPr>
            <p:spPr>
              <a:xfrm>
                <a:off x="11291" y="3576"/>
                <a:ext cx="5438" cy="1774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algn="l">
                  <a:lnSpc>
                    <a:spcPct val="113000"/>
                  </a:lnSpc>
                </a:pPr>
                <a:r>
                  <a:rPr lang="zh-CN" altLang="en-US" sz="1600" b="0" i="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需要对所做项目的情况有充分了解，对用户需求的深层次了解，</a:t>
                </a:r>
                <a:r>
                  <a:rPr lang="zh-CN" altLang="en-US" sz="160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去了解用户所处的行业特点，用技术来解决用户痛点</a:t>
                </a:r>
                <a:endParaRPr lang="zh-CN" altLang="en-US" sz="1600" b="0" i="0" dirty="0" smtClean="0">
                  <a:solidFill>
                    <a:srgbClr val="FFFFFF"/>
                  </a:solidFill>
                  <a:latin typeface="OPPOSans-B"/>
                  <a:ea typeface="OPPOSans-B"/>
                </a:endParaRPr>
              </a:p>
            </p:txBody>
          </p:sp>
        </p:grpSp>
      </p:grpSp>
      <p:grpSp>
        <p:nvGrpSpPr>
          <p:cNvPr id="40" name="组合 39"/>
          <p:cNvGrpSpPr/>
          <p:nvPr/>
        </p:nvGrpSpPr>
        <p:grpSpPr>
          <a:xfrm>
            <a:off x="565150" y="3995420"/>
            <a:ext cx="5402580" cy="1765300"/>
            <a:chOff x="905" y="6273"/>
            <a:chExt cx="8508" cy="2780"/>
          </a:xfrm>
        </p:grpSpPr>
        <p:grpSp>
          <p:nvGrpSpPr>
            <p:cNvPr id="41" name="组合 40"/>
            <p:cNvGrpSpPr/>
            <p:nvPr/>
          </p:nvGrpSpPr>
          <p:grpSpPr>
            <a:xfrm>
              <a:off x="905" y="6273"/>
              <a:ext cx="8508" cy="2780"/>
              <a:chOff x="905" y="6273"/>
              <a:chExt cx="8508" cy="2780"/>
            </a:xfrm>
          </p:grpSpPr>
          <p:sp>
            <p:nvSpPr>
              <p:cNvPr id="42" name="圆角矩形 41"/>
              <p:cNvSpPr/>
              <p:nvPr/>
            </p:nvSpPr>
            <p:spPr>
              <a:xfrm>
                <a:off x="905" y="6273"/>
                <a:ext cx="8509" cy="2781"/>
              </a:xfrm>
              <a:prstGeom prst="roundRect">
                <a:avLst/>
              </a:prstGeom>
              <a:solidFill>
                <a:srgbClr val="3865F4"/>
              </a:solidFill>
              <a:ln>
                <a:noFill/>
              </a:ln>
              <a:effectLst>
                <a:outerShdw blurRad="190500" sx="102000" sy="102000" algn="ctr" rotWithShape="0">
                  <a:schemeClr val="accent5">
                    <a:lumMod val="60000"/>
                    <a:lumOff val="40000"/>
                    <a:alpha val="9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Object 16070"/>
              <p:cNvSpPr txBox="1"/>
              <p:nvPr/>
            </p:nvSpPr>
            <p:spPr>
              <a:xfrm>
                <a:off x="8050" y="7391"/>
                <a:ext cx="640" cy="1460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altLang="zh-CN" sz="6000" b="0" i="0" dirty="0" smtClean="0">
                    <a:blipFill>
                      <a:blip r:embed="rId6"/>
                      <a:stretch>
                        <a:fillRect/>
                      </a:stretch>
                    </a:blipFill>
                    <a:latin typeface="OPPOSans-B"/>
                    <a:ea typeface="OPPOSans-B"/>
                  </a:rPr>
                  <a:t>Q</a:t>
                </a: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526" y="6701"/>
              <a:ext cx="6903" cy="1420"/>
              <a:chOff x="1526" y="6701"/>
              <a:chExt cx="6903" cy="1420"/>
            </a:xfrm>
          </p:grpSpPr>
          <p:sp>
            <p:nvSpPr>
              <p:cNvPr id="45" name="Object 16054"/>
              <p:cNvSpPr txBox="1"/>
              <p:nvPr/>
            </p:nvSpPr>
            <p:spPr>
              <a:xfrm>
                <a:off x="1526" y="6744"/>
                <a:ext cx="1160" cy="280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lang="en-US" altLang="zh-CN" sz="1100" b="0" i="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Q</a:t>
                </a:r>
                <a:r>
                  <a:rPr lang="zh-CN" sz="1100" b="0" i="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uestion</a:t>
                </a:r>
              </a:p>
            </p:txBody>
          </p:sp>
          <p:sp>
            <p:nvSpPr>
              <p:cNvPr id="46" name="Object 16056"/>
              <p:cNvSpPr txBox="1"/>
              <p:nvPr/>
            </p:nvSpPr>
            <p:spPr>
              <a:xfrm>
                <a:off x="1526" y="7088"/>
                <a:ext cx="1060" cy="440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lang="zh-CN" sz="1600" b="0" i="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问题</a:t>
                </a:r>
                <a:r>
                  <a:rPr lang="en-US" altLang="zh-CN" sz="1600" b="0" i="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2</a:t>
                </a:r>
              </a:p>
            </p:txBody>
          </p:sp>
          <p:sp>
            <p:nvSpPr>
              <p:cNvPr id="47" name="Object 16078"/>
              <p:cNvSpPr txBox="1"/>
              <p:nvPr/>
            </p:nvSpPr>
            <p:spPr>
              <a:xfrm>
                <a:off x="2991" y="6701"/>
                <a:ext cx="5438" cy="1420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algn="l">
                  <a:lnSpc>
                    <a:spcPct val="113000"/>
                  </a:lnSpc>
                </a:pPr>
                <a:r>
                  <a:rPr lang="zh-CN" altLang="en-US" sz="1600" b="0" i="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对业务场景还原及具体内容的实现，缺少懂行业，懂用户，能策划，会写脚本的专精人才来把技术与用户需求相整合。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7617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1" name="image 20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3432" y="-88114"/>
            <a:ext cx="12128500" cy="6858000"/>
          </a:xfrm>
          <a:prstGeom prst="rect">
            <a:avLst/>
          </a:prstGeom>
        </p:spPr>
      </p:pic>
      <p:sp>
        <p:nvSpPr>
          <p:cNvPr id="1010" name="Object 1010"/>
          <p:cNvSpPr txBox="1"/>
          <p:nvPr/>
        </p:nvSpPr>
        <p:spPr>
          <a:xfrm>
            <a:off x="-8890" y="6643370"/>
            <a:ext cx="12200890" cy="220345"/>
          </a:xfrm>
          <a:custGeom>
            <a:avLst/>
            <a:gdLst/>
            <a:ahLst/>
            <a:cxnLst/>
            <a:rect l="0" t="0" r="24396700" b="523946"/>
            <a:pathLst>
              <a:path w="24396700" h="523946">
                <a:moveTo>
                  <a:pt x="6350" y="6350"/>
                </a:moveTo>
                <a:lnTo>
                  <a:pt x="24390350" y="6350"/>
                </a:lnTo>
                <a:lnTo>
                  <a:pt x="24390350" y="517596"/>
                </a:lnTo>
                <a:lnTo>
                  <a:pt x="6350" y="517596"/>
                </a:lnTo>
                <a:close/>
              </a:path>
            </a:pathLst>
          </a:custGeom>
          <a:solidFill>
            <a:srgbClr val="2254F3"/>
          </a:solidFill>
          <a:ln w="12700">
            <a:solidFill>
              <a:srgbClr val="D71443">
                <a:alpha val="0"/>
              </a:srgbClr>
            </a:solidFill>
            <a:prstDash val="solid"/>
          </a:ln>
        </p:spPr>
        <p:txBody>
          <a:bodyPr wrap="square" rtlCol="0" anchor="ctr" anchorCtr="0">
            <a:noAutofit/>
          </a:bodyPr>
          <a:lstStyle/>
          <a:p>
            <a:endParaRPr/>
          </a:p>
        </p:txBody>
      </p:sp>
      <p:sp>
        <p:nvSpPr>
          <p:cNvPr id="4032" name="Object 4032"/>
          <p:cNvSpPr txBox="1"/>
          <p:nvPr/>
        </p:nvSpPr>
        <p:spPr>
          <a:xfrm>
            <a:off x="492760" y="172085"/>
            <a:ext cx="4694555" cy="1295400"/>
          </a:xfrm>
          <a:prstGeom prst="rect">
            <a:avLst/>
          </a:prstGeom>
        </p:spPr>
        <p:txBody>
          <a:bodyPr vert="horz" wrap="square" lIns="0" tIns="91440" rIns="0" bIns="9144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6000" b="0" i="0" dirty="0" smtClean="0">
                <a:solidFill>
                  <a:srgbClr val="D3DDFD">
                    <a:alpha val="4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BOTON</a:t>
            </a:r>
          </a:p>
        </p:txBody>
      </p:sp>
      <p:sp>
        <p:nvSpPr>
          <p:cNvPr id="4034" name="Object 4034"/>
          <p:cNvSpPr txBox="1"/>
          <p:nvPr/>
        </p:nvSpPr>
        <p:spPr>
          <a:xfrm>
            <a:off x="1351915" y="391160"/>
            <a:ext cx="4501515" cy="762000"/>
          </a:xfrm>
          <a:prstGeom prst="rect">
            <a:avLst/>
          </a:prstGeom>
        </p:spPr>
        <p:txBody>
          <a:bodyPr vert="horz" wrap="square" lIns="0" tIns="93600" rIns="0" bIns="93600" rtlCol="0" anchor="t" anchorCtr="0">
            <a:noAutofit/>
          </a:bodyPr>
          <a:lstStyle/>
          <a:p>
            <a:r>
              <a:rPr lang="en-US" altLang="zh-CN" sz="2600" b="1" dirty="0" smtClean="0">
                <a:solidFill>
                  <a:srgbClr val="2254F4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2023 </a:t>
            </a:r>
            <a:r>
              <a:rPr lang="zh-CN" altLang="en-US" sz="2600" b="1" dirty="0" smtClean="0">
                <a:solidFill>
                  <a:srgbClr val="2254F4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工作目标与能力提升</a:t>
            </a:r>
            <a:endParaRPr lang="zh-CN" altLang="en-US" sz="2600" b="1" dirty="0">
              <a:solidFill>
                <a:srgbClr val="2254F4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  <a:p>
            <a:pPr algn="l">
              <a:lnSpc>
                <a:spcPct val="100000"/>
              </a:lnSpc>
            </a:pPr>
            <a:endParaRPr lang="zh-CN" altLang="en-US" sz="2600" b="0" i="0" dirty="0" smtClean="0">
              <a:solidFill>
                <a:srgbClr val="2254F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logo_蓝色_BOTON宝通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1385" y="382905"/>
            <a:ext cx="1790065" cy="3200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8" y="244226"/>
            <a:ext cx="1007690" cy="766721"/>
          </a:xfrm>
          <a:prstGeom prst="rect">
            <a:avLst/>
          </a:prstGeom>
        </p:spPr>
      </p:pic>
      <p:sp>
        <p:nvSpPr>
          <p:cNvPr id="17" name="文本占位符 12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444207" y="503680"/>
            <a:ext cx="895350" cy="536575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de-DE" dirty="0" smtClean="0"/>
              <a:t>3</a:t>
            </a:r>
            <a:endParaRPr lang="en-US" altLang="de-DE" dirty="0"/>
          </a:p>
        </p:txBody>
      </p:sp>
      <p:sp>
        <p:nvSpPr>
          <p:cNvPr id="3" name="文本框 2"/>
          <p:cNvSpPr txBox="1"/>
          <p:nvPr/>
        </p:nvSpPr>
        <p:spPr>
          <a:xfrm>
            <a:off x="1025178" y="2342257"/>
            <a:ext cx="4425186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2023</a:t>
            </a:r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 为公司“大质量”体系计划落地实施的第一年，一切以公司需求为主，执行领导安排的目标任务，落实到工作上，提供确保“大质量”实施所需的各类应用，统计工具等</a:t>
            </a:r>
            <a:r>
              <a:rPr lang="zh-CN" altLang="en-US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其次</a:t>
            </a:r>
            <a:r>
              <a:rPr lang="zh-CN" altLang="zh-CN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深入挖掘用户场景，为用户提供</a:t>
            </a:r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交互体验良好的</a:t>
            </a:r>
            <a:r>
              <a:rPr lang="zh-CN" altLang="zh-CN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一体化解决方案</a:t>
            </a:r>
            <a:endParaRPr lang="zh-CN" altLang="en-US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62" name="文本框 61"/>
          <p:cNvSpPr txBox="1"/>
          <p:nvPr/>
        </p:nvSpPr>
        <p:spPr>
          <a:xfrm>
            <a:off x="7231918" y="2296310"/>
            <a:ext cx="44251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以公司战略为基准，努力打造自身硬实力，顺应趋势，在元宇宙、数字孪生应用、在线</a:t>
            </a:r>
            <a:r>
              <a:rPr lang="en-US" altLang="zh-CN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展示，在线监测方面深入了解行业动态，用户深层次需求，提升个人技术能力，服务好用户，满足用户各方面需求。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927593" y="1503630"/>
            <a:ext cx="2723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00B0F0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工作目标</a:t>
            </a:r>
            <a:endParaRPr lang="zh-CN" altLang="en-US" sz="3600" b="1" dirty="0">
              <a:solidFill>
                <a:srgbClr val="00B0F0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624611" y="1581417"/>
            <a:ext cx="2723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00B0F0"/>
                </a:solidFill>
                <a:latin typeface="DejaVu Sans Mono" panose="020B0609030804020204" pitchFamily="49" charset="0"/>
                <a:cs typeface="DejaVu Sans Mono" panose="020B0609030804020204" pitchFamily="49" charset="0"/>
              </a:rPr>
              <a:t>能力提升</a:t>
            </a:r>
            <a:endParaRPr lang="zh-CN" altLang="en-US" sz="3600" b="1" dirty="0">
              <a:solidFill>
                <a:srgbClr val="00B0F0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6270172" y="1532989"/>
            <a:ext cx="0" cy="4447594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5" name="组合 64"/>
          <p:cNvGrpSpPr/>
          <p:nvPr/>
        </p:nvGrpSpPr>
        <p:grpSpPr>
          <a:xfrm>
            <a:off x="4730681" y="5271344"/>
            <a:ext cx="755261" cy="865677"/>
            <a:chOff x="5591951" y="4992909"/>
            <a:chExt cx="1068734" cy="1359830"/>
          </a:xfrm>
        </p:grpSpPr>
        <p:pic>
          <p:nvPicPr>
            <p:cNvPr id="74" name="image 10016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5591951" y="4992909"/>
              <a:ext cx="1068734" cy="1359830"/>
            </a:xfrm>
            <a:prstGeom prst="rect">
              <a:avLst/>
            </a:prstGeom>
          </p:spPr>
        </p:pic>
        <p:pic>
          <p:nvPicPr>
            <p:cNvPr id="83" name="image 10017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5668504" y="5115768"/>
              <a:ext cx="915628" cy="913617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10305246" y="4881633"/>
            <a:ext cx="1519201" cy="1251670"/>
            <a:chOff x="7236959" y="4444680"/>
            <a:chExt cx="2357388" cy="1251670"/>
          </a:xfrm>
        </p:grpSpPr>
        <p:grpSp>
          <p:nvGrpSpPr>
            <p:cNvPr id="87" name="组合 13010"/>
            <p:cNvGrpSpPr/>
            <p:nvPr/>
          </p:nvGrpSpPr>
          <p:grpSpPr>
            <a:xfrm>
              <a:off x="8029396" y="4764953"/>
              <a:ext cx="726589" cy="868200"/>
              <a:chOff x="10719114" y="3511526"/>
              <a:chExt cx="2831538" cy="4329004"/>
            </a:xfrm>
          </p:grpSpPr>
          <p:pic>
            <p:nvPicPr>
              <p:cNvPr id="88" name="image 13011"/>
              <p:cNvPicPr>
                <a:picLocks noChangeAspect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>
              <a:xfrm>
                <a:off x="10724560" y="4218175"/>
                <a:ext cx="1778954" cy="3622355"/>
              </a:xfrm>
              <a:prstGeom prst="rect">
                <a:avLst/>
              </a:prstGeom>
            </p:spPr>
          </p:pic>
          <p:pic>
            <p:nvPicPr>
              <p:cNvPr id="89" name="image 13012"/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>
              <a:xfrm>
                <a:off x="12498429" y="3511526"/>
                <a:ext cx="1052223" cy="4320885"/>
              </a:xfrm>
              <a:prstGeom prst="rect">
                <a:avLst/>
              </a:prstGeom>
            </p:spPr>
          </p:pic>
          <p:pic>
            <p:nvPicPr>
              <p:cNvPr id="90" name="image 13013"/>
              <p:cNvPicPr>
                <a:picLocks noChangeAspect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>
              <a:xfrm>
                <a:off x="10719114" y="3519653"/>
                <a:ext cx="2806304" cy="730974"/>
              </a:xfrm>
              <a:prstGeom prst="rect">
                <a:avLst/>
              </a:prstGeom>
            </p:spPr>
          </p:pic>
        </p:grpSp>
        <p:grpSp>
          <p:nvGrpSpPr>
            <p:cNvPr id="92" name="组合 13015"/>
            <p:cNvGrpSpPr/>
            <p:nvPr/>
          </p:nvGrpSpPr>
          <p:grpSpPr>
            <a:xfrm>
              <a:off x="7236959" y="5036648"/>
              <a:ext cx="722677" cy="659702"/>
              <a:chOff x="4298001" y="4551138"/>
              <a:chExt cx="2816295" cy="3289392"/>
            </a:xfrm>
          </p:grpSpPr>
          <p:pic>
            <p:nvPicPr>
              <p:cNvPr id="93" name="image 13016"/>
              <p:cNvPicPr>
                <a:picLocks noChangeAspect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>
              <a:xfrm>
                <a:off x="4303426" y="5273865"/>
                <a:ext cx="1778954" cy="2566665"/>
              </a:xfrm>
              <a:prstGeom prst="rect">
                <a:avLst/>
              </a:prstGeom>
            </p:spPr>
          </p:pic>
          <p:pic>
            <p:nvPicPr>
              <p:cNvPr id="94" name="image 13017"/>
              <p:cNvPicPr>
                <a:picLocks noChangeAspect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>
              <a:xfrm>
                <a:off x="6062064" y="4551138"/>
                <a:ext cx="1052232" cy="3281273"/>
              </a:xfrm>
              <a:prstGeom prst="rect">
                <a:avLst/>
              </a:prstGeom>
            </p:spPr>
          </p:pic>
          <p:pic>
            <p:nvPicPr>
              <p:cNvPr id="95" name="image 13018"/>
              <p:cNvPicPr>
                <a:picLocks noChangeAspect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>
              <a:xfrm>
                <a:off x="4298001" y="4559265"/>
                <a:ext cx="2806310" cy="730974"/>
              </a:xfrm>
              <a:prstGeom prst="rect">
                <a:avLst/>
              </a:prstGeom>
            </p:spPr>
          </p:pic>
        </p:grpSp>
        <p:grpSp>
          <p:nvGrpSpPr>
            <p:cNvPr id="97" name="组合 13020"/>
            <p:cNvGrpSpPr/>
            <p:nvPr/>
          </p:nvGrpSpPr>
          <p:grpSpPr>
            <a:xfrm>
              <a:off x="8867757" y="4444680"/>
              <a:ext cx="726590" cy="1096245"/>
              <a:chOff x="17285123" y="2374453"/>
              <a:chExt cx="2831542" cy="5466076"/>
            </a:xfrm>
          </p:grpSpPr>
          <p:pic>
            <p:nvPicPr>
              <p:cNvPr id="98" name="image 13021"/>
              <p:cNvPicPr>
                <a:picLocks noChangeAspect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>
              <a:xfrm>
                <a:off x="19064439" y="2374453"/>
                <a:ext cx="1052226" cy="5457958"/>
              </a:xfrm>
              <a:prstGeom prst="rect">
                <a:avLst/>
              </a:prstGeom>
            </p:spPr>
          </p:pic>
          <p:pic>
            <p:nvPicPr>
              <p:cNvPr id="99" name="image 13022"/>
              <p:cNvPicPr>
                <a:picLocks noChangeAspect="1"/>
              </p:cNvPicPr>
              <p:nvPr/>
            </p:nvPicPr>
            <p:blipFill>
              <a:blip r:embed="rId15"/>
              <a:srcRect/>
              <a:stretch>
                <a:fillRect/>
              </a:stretch>
            </p:blipFill>
            <p:spPr>
              <a:xfrm>
                <a:off x="17290281" y="3097404"/>
                <a:ext cx="1779267" cy="4743125"/>
              </a:xfrm>
              <a:prstGeom prst="rect">
                <a:avLst/>
              </a:prstGeom>
            </p:spPr>
          </p:pic>
          <p:pic>
            <p:nvPicPr>
              <p:cNvPr id="100" name="image 13023"/>
              <p:cNvPicPr>
                <a:picLocks noChangeAspect="1"/>
              </p:cNvPicPr>
              <p:nvPr/>
            </p:nvPicPr>
            <p:blipFill>
              <a:blip r:embed="rId16"/>
              <a:srcRect/>
              <a:stretch>
                <a:fillRect/>
              </a:stretch>
            </p:blipFill>
            <p:spPr>
              <a:xfrm>
                <a:off x="17285123" y="2382572"/>
                <a:ext cx="2806307" cy="73098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318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1" name="image 2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1750" y="0"/>
            <a:ext cx="12128500" cy="6858000"/>
          </a:xfrm>
          <a:prstGeom prst="rect">
            <a:avLst/>
          </a:prstGeom>
        </p:spPr>
      </p:pic>
      <p:sp>
        <p:nvSpPr>
          <p:cNvPr id="1010" name="Object 1010"/>
          <p:cNvSpPr txBox="1"/>
          <p:nvPr/>
        </p:nvSpPr>
        <p:spPr>
          <a:xfrm>
            <a:off x="-8890" y="6643370"/>
            <a:ext cx="12200890" cy="220345"/>
          </a:xfrm>
          <a:custGeom>
            <a:avLst/>
            <a:gdLst/>
            <a:ahLst/>
            <a:cxnLst/>
            <a:rect l="0" t="0" r="24396700" b="523946"/>
            <a:pathLst>
              <a:path w="24396700" h="523946">
                <a:moveTo>
                  <a:pt x="6350" y="6350"/>
                </a:moveTo>
                <a:lnTo>
                  <a:pt x="24390350" y="6350"/>
                </a:lnTo>
                <a:lnTo>
                  <a:pt x="24390350" y="517596"/>
                </a:lnTo>
                <a:lnTo>
                  <a:pt x="6350" y="517596"/>
                </a:lnTo>
                <a:close/>
              </a:path>
            </a:pathLst>
          </a:custGeom>
          <a:solidFill>
            <a:srgbClr val="2254F3"/>
          </a:solidFill>
          <a:ln w="12700">
            <a:solidFill>
              <a:srgbClr val="D71443">
                <a:alpha val="0"/>
              </a:srgbClr>
            </a:solidFill>
            <a:prstDash val="solid"/>
          </a:ln>
        </p:spPr>
        <p:txBody>
          <a:bodyPr wrap="square" rtlCol="0" anchor="ctr" anchorCtr="0">
            <a:noAutofit/>
          </a:bodyPr>
          <a:lstStyle/>
          <a:p>
            <a:endParaRPr/>
          </a:p>
        </p:txBody>
      </p:sp>
      <p:sp>
        <p:nvSpPr>
          <p:cNvPr id="4032" name="Object 4032"/>
          <p:cNvSpPr txBox="1"/>
          <p:nvPr/>
        </p:nvSpPr>
        <p:spPr>
          <a:xfrm>
            <a:off x="492760" y="172085"/>
            <a:ext cx="4694555" cy="1295400"/>
          </a:xfrm>
          <a:prstGeom prst="rect">
            <a:avLst/>
          </a:prstGeom>
        </p:spPr>
        <p:txBody>
          <a:bodyPr vert="horz" wrap="square" lIns="0" tIns="91440" rIns="0" bIns="9144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6000" b="0" i="0" dirty="0" smtClean="0">
                <a:solidFill>
                  <a:srgbClr val="D3DDFD">
                    <a:alpha val="4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BOTON</a:t>
            </a:r>
          </a:p>
        </p:txBody>
      </p:sp>
      <p:sp>
        <p:nvSpPr>
          <p:cNvPr id="4034" name="Object 4034"/>
          <p:cNvSpPr txBox="1"/>
          <p:nvPr/>
        </p:nvSpPr>
        <p:spPr>
          <a:xfrm>
            <a:off x="1351915" y="391160"/>
            <a:ext cx="3819525" cy="762000"/>
          </a:xfrm>
          <a:prstGeom prst="rect">
            <a:avLst/>
          </a:prstGeom>
        </p:spPr>
        <p:txBody>
          <a:bodyPr vert="horz" wrap="square" lIns="0" tIns="93600" rIns="0" bIns="936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rgbClr val="2254F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明年重点工作计划</a:t>
            </a:r>
          </a:p>
        </p:txBody>
      </p:sp>
      <p:pic>
        <p:nvPicPr>
          <p:cNvPr id="4" name="图片 3" descr="logo_蓝色_BOTON宝通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1385" y="382905"/>
            <a:ext cx="1790065" cy="3200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8" y="244226"/>
            <a:ext cx="1007690" cy="766721"/>
          </a:xfrm>
          <a:prstGeom prst="rect">
            <a:avLst/>
          </a:prstGeom>
        </p:spPr>
      </p:pic>
      <p:sp>
        <p:nvSpPr>
          <p:cNvPr id="17" name="文本占位符 12"/>
          <p:cNvSpPr>
            <a:spLocks noGrp="1"/>
          </p:cNvSpPr>
          <p:nvPr>
            <p:ph type="body" sz="quarter" idx="91" hasCustomPrompt="1"/>
          </p:nvPr>
        </p:nvSpPr>
        <p:spPr>
          <a:xfrm>
            <a:off x="444207" y="503680"/>
            <a:ext cx="895350" cy="536575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de-DE" dirty="0"/>
              <a:t>04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23489172"/>
              </p:ext>
            </p:extLst>
          </p:nvPr>
        </p:nvGraphicFramePr>
        <p:xfrm>
          <a:off x="293637" y="1225213"/>
          <a:ext cx="11590054" cy="5089959"/>
        </p:xfrm>
        <a:graphic>
          <a:graphicData uri="http://schemas.openxmlformats.org/drawingml/2006/table">
            <a:tbl>
              <a:tblPr/>
              <a:tblGrid>
                <a:gridCol w="652780"/>
                <a:gridCol w="2412365"/>
                <a:gridCol w="4760286"/>
                <a:gridCol w="1665279"/>
                <a:gridCol w="2099344"/>
              </a:tblGrid>
              <a:tr h="56959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序号</a:t>
                      </a:r>
                    </a:p>
                  </a:txBody>
                  <a:tcPr marL="2868" marR="2868" marT="2868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54F3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任务名称</a:t>
                      </a: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54F3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工作内容及目标</a:t>
                      </a: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54F3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拟开始时间</a:t>
                      </a: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54F3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400" b="1" i="0" u="none" strike="noStrike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拟结束时间</a:t>
                      </a: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54F3">
                        <a:alpha val="90000"/>
                      </a:srgbClr>
                    </a:solidFill>
                  </a:tcPr>
                </a:tc>
              </a:tr>
              <a:tr h="699135">
                <a:tc>
                  <a:txBody>
                    <a:bodyPr/>
                    <a:lstStyle/>
                    <a:p>
                      <a:pPr algn="ctr" rtl="0" fontAlgn="ctr">
                        <a:buClrTx/>
                        <a:buSzTx/>
                        <a:buFontTx/>
                      </a:pPr>
                      <a:r>
                        <a:rPr lang="en-US" altLang="zh-CN" sz="14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</a:p>
                  </a:txBody>
                  <a:tcPr marL="2868" marR="2868" marT="2868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ClrTx/>
                        <a:buSzTx/>
                        <a:buFontTx/>
                      </a:pPr>
                      <a:r>
                        <a:rPr lang="zh-CN" altLang="en-US" sz="14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  管理驾驶舱</a:t>
                      </a:r>
                      <a:r>
                        <a:rPr lang="en-US" altLang="zh-CN" sz="14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V1.3</a:t>
                      </a:r>
                      <a:endParaRPr lang="zh-CN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ClrTx/>
                        <a:buSzTx/>
                        <a:buFontTx/>
                      </a:pPr>
                      <a:r>
                        <a:rPr lang="en-US" altLang="zh-CN" sz="140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  </a:t>
                      </a:r>
                      <a:r>
                        <a:rPr lang="zh-CN" altLang="en-US" sz="140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针对目标客户需求，进行定制化开发，功能增强优化</a:t>
                      </a:r>
                      <a:endParaRPr lang="en-US" altLang="zh-CN" sz="140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10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endParaRPr lang="en-US" altLang="zh-CN" sz="110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</a:tr>
              <a:tr h="635267">
                <a:tc>
                  <a:txBody>
                    <a:bodyPr/>
                    <a:lstStyle/>
                    <a:p>
                      <a:pPr algn="ctr" rtl="0" fontAlgn="ctr">
                        <a:buClrTx/>
                        <a:buSzTx/>
                        <a:buFontTx/>
                      </a:pPr>
                      <a:r>
                        <a:rPr lang="en-US" altLang="zh-CN" sz="140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</a:p>
                  </a:txBody>
                  <a:tcPr marL="2868" marR="2868" marT="2868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ClrTx/>
                        <a:buSzTx/>
                        <a:buFontTx/>
                      </a:pPr>
                      <a:r>
                        <a:rPr lang="en-US" altLang="zh-CN" sz="14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  </a:t>
                      </a:r>
                      <a:r>
                        <a:rPr lang="zh-CN" altLang="en-US" sz="14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数字孪生应用</a:t>
                      </a:r>
                      <a:endParaRPr lang="zh-CN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ClrTx/>
                        <a:buSzTx/>
                        <a:buFontTx/>
                      </a:pPr>
                      <a:r>
                        <a:rPr lang="en-US" altLang="zh-CN" sz="14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  B/S</a:t>
                      </a:r>
                      <a:r>
                        <a:rPr lang="zh-CN" altLang="en-US" sz="14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架构 结合</a:t>
                      </a:r>
                      <a:r>
                        <a:rPr lang="en-US" altLang="zh-CN" sz="14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UE</a:t>
                      </a:r>
                      <a:r>
                        <a:rPr lang="zh-CN" altLang="en-US" sz="14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引擎，打造高端</a:t>
                      </a:r>
                      <a:r>
                        <a:rPr lang="en-US" altLang="zh-CN" sz="14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3d</a:t>
                      </a:r>
                      <a:r>
                        <a:rPr lang="zh-CN" altLang="en-US" sz="14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展示</a:t>
                      </a:r>
                      <a:endParaRPr lang="en-US" altLang="zh-CN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endParaRPr lang="en-US" altLang="zh-CN" sz="110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endParaRPr lang="zh-CN" altLang="en-US" sz="1100" i="0" u="none" strike="noStrike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</a:tr>
              <a:tr h="6737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3</a:t>
                      </a:r>
                    </a:p>
                  </a:txBody>
                  <a:tcPr marL="2868" marR="2868" marT="2868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 </a:t>
                      </a:r>
                      <a:r>
                        <a:rPr lang="zh-CN" altLang="en-US" sz="140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视频门户</a:t>
                      </a:r>
                      <a:r>
                        <a:rPr lang="en-US" altLang="zh-CN" sz="140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V1.1</a:t>
                      </a:r>
                      <a:endParaRPr lang="zh-CN" altLang="en-US" sz="1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  </a:t>
                      </a:r>
                      <a:r>
                        <a:rPr lang="zh-CN" altLang="en-US" sz="140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优化迭代宝通视频门户，提升用户体验</a:t>
                      </a:r>
                      <a:endParaRPr lang="zh-CN" altLang="en-US" sz="1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</a:tr>
              <a:tr h="6352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4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  </a:t>
                      </a:r>
                      <a:r>
                        <a:rPr lang="zh-CN" altLang="en-US" sz="1400" b="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前端微服务</a:t>
                      </a:r>
                      <a:endParaRPr lang="en-US" altLang="zh-CN" sz="1400" b="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  继续推动前端微服务架构，解决现阶段开发迭代的痛点</a:t>
                      </a:r>
                      <a:endParaRPr lang="en-US" altLang="zh-CN" sz="1400" b="0" dirty="0" smtClean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</a:tr>
              <a:tr h="6160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5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  </a:t>
                      </a:r>
                      <a:r>
                        <a:rPr lang="zh-CN" altLang="en-US" sz="1400" b="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专利软著编写</a:t>
                      </a:r>
                      <a:endParaRPr lang="zh-CN" altLang="en-US" sz="1400" b="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en-US" altLang="zh-CN" sz="1400" b="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  </a:t>
                      </a:r>
                      <a:r>
                        <a:rPr lang="zh-CN" altLang="en-US" sz="1400" b="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编写专利软著说明书</a:t>
                      </a:r>
                      <a:endParaRPr lang="zh-CN" altLang="en-US" sz="1400" b="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</a:tr>
              <a:tr h="606391"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b="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</a:tr>
              <a:tr h="654518"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601" name="image 16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105" name="image 10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35851" y="2660079"/>
            <a:ext cx="8926322" cy="1403350"/>
          </a:xfrm>
          <a:prstGeom prst="rect">
            <a:avLst/>
          </a:prstGeom>
        </p:spPr>
      </p:pic>
      <p:sp>
        <p:nvSpPr>
          <p:cNvPr id="106" name="Object 106"/>
          <p:cNvSpPr txBox="1"/>
          <p:nvPr/>
        </p:nvSpPr>
        <p:spPr>
          <a:xfrm>
            <a:off x="835850" y="2631440"/>
            <a:ext cx="8909050" cy="13970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8800" b="1" i="0" dirty="0" smtClean="0">
                <a:solidFill>
                  <a:srgbClr val="FFFFFF"/>
                </a:solidFill>
                <a:latin typeface="OPPOSans-B" panose="00020600040101010101" charset="-122"/>
                <a:ea typeface="OPPOSans-B" panose="00020600040101010101" charset="-122"/>
              </a:rPr>
              <a:t>谢谢聆听！</a:t>
            </a:r>
          </a:p>
        </p:txBody>
      </p:sp>
      <p:pic>
        <p:nvPicPr>
          <p:cNvPr id="9108" name="image 10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22971" y="2578799"/>
            <a:ext cx="3291332" cy="240411"/>
          </a:xfrm>
          <a:prstGeom prst="rect">
            <a:avLst/>
          </a:prstGeom>
        </p:spPr>
      </p:pic>
      <p:sp>
        <p:nvSpPr>
          <p:cNvPr id="109" name="Object 109"/>
          <p:cNvSpPr txBox="1"/>
          <p:nvPr/>
        </p:nvSpPr>
        <p:spPr>
          <a:xfrm>
            <a:off x="1715770" y="2390140"/>
            <a:ext cx="5056505" cy="314325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100" b="1" i="0" spc="2000" dirty="0" smtClean="0">
                <a:solidFill>
                  <a:srgbClr val="FFFFFF"/>
                </a:solidFill>
                <a:uFillTx/>
                <a:latin typeface="OPPOSans-R" charset="0"/>
                <a:ea typeface="OPPOSans-R" panose="00020600040101010101" charset="-122"/>
              </a:rPr>
              <a:t>无锡宝通科技股份有限公司</a:t>
            </a:r>
          </a:p>
        </p:txBody>
      </p:sp>
      <p:pic>
        <p:nvPicPr>
          <p:cNvPr id="91010" name="image 10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35851" y="3903917"/>
            <a:ext cx="7436485" cy="977011"/>
          </a:xfrm>
          <a:prstGeom prst="rect">
            <a:avLst/>
          </a:prstGeom>
        </p:spPr>
      </p:pic>
      <p:sp>
        <p:nvSpPr>
          <p:cNvPr id="1011" name="Object 1011"/>
          <p:cNvSpPr txBox="1"/>
          <p:nvPr/>
        </p:nvSpPr>
        <p:spPr>
          <a:xfrm>
            <a:off x="840613" y="3908679"/>
            <a:ext cx="7404100" cy="9779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5400" b="0" i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THANK YOU</a:t>
            </a:r>
          </a:p>
        </p:txBody>
      </p:sp>
      <p:pic>
        <p:nvPicPr>
          <p:cNvPr id="91022" name="image 102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11313" y="5686235"/>
            <a:ext cx="1286764" cy="286512"/>
          </a:xfrm>
          <a:prstGeom prst="rect">
            <a:avLst/>
          </a:prstGeom>
        </p:spPr>
      </p:pic>
      <p:pic>
        <p:nvPicPr>
          <p:cNvPr id="91024" name="image 102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562158" y="5686235"/>
            <a:ext cx="2210816" cy="286512"/>
          </a:xfrm>
          <a:prstGeom prst="rect">
            <a:avLst/>
          </a:prstGeom>
        </p:spPr>
      </p:pic>
      <p:pic>
        <p:nvPicPr>
          <p:cNvPr id="91038" name="image 103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94386" y="2218518"/>
            <a:ext cx="1308100" cy="1060622"/>
          </a:xfrm>
          <a:prstGeom prst="rect">
            <a:avLst/>
          </a:prstGeom>
        </p:spPr>
      </p:pic>
      <p:sp>
        <p:nvSpPr>
          <p:cNvPr id="16011" name="Object 16011"/>
          <p:cNvSpPr txBox="1"/>
          <p:nvPr/>
        </p:nvSpPr>
        <p:spPr>
          <a:xfrm>
            <a:off x="782955" y="4965700"/>
            <a:ext cx="11902440" cy="3479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17200" b="1" i="0" spc="3000" dirty="0" smtClean="0">
                <a:solidFill>
                  <a:srgbClr val="FFFFFF">
                    <a:alpha val="14000"/>
                  </a:srgbClr>
                </a:solidFill>
                <a:uFillTx/>
                <a:latin typeface="Reeji-CloudHeiChao-GB-Regular" charset="0"/>
                <a:ea typeface="Reeji-CloudHeiChao-GB-Regular"/>
              </a:rPr>
              <a:t>BOTON</a:t>
            </a:r>
          </a:p>
        </p:txBody>
      </p:sp>
      <p:pic>
        <p:nvPicPr>
          <p:cNvPr id="2" name="图片 1" descr="logo_白色_BOTON宝通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1385" y="386080"/>
            <a:ext cx="1787525" cy="3143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1" name="image 2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28500" cy="6858000"/>
          </a:xfrm>
          <a:prstGeom prst="rect">
            <a:avLst/>
          </a:prstGeom>
        </p:spPr>
      </p:pic>
      <p:pic>
        <p:nvPicPr>
          <p:cNvPr id="9202" name="image 2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257292" y="2546096"/>
            <a:ext cx="1025906" cy="307721"/>
          </a:xfrm>
          <a:prstGeom prst="rect">
            <a:avLst/>
          </a:prstGeom>
        </p:spPr>
      </p:pic>
      <p:pic>
        <p:nvPicPr>
          <p:cNvPr id="9206" name="image 20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277866" y="1146048"/>
            <a:ext cx="1070864" cy="1107948"/>
          </a:xfrm>
          <a:prstGeom prst="rect">
            <a:avLst/>
          </a:prstGeom>
        </p:spPr>
      </p:pic>
      <p:pic>
        <p:nvPicPr>
          <p:cNvPr id="92031" name="image 203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60082" y="1703133"/>
            <a:ext cx="3527425" cy="847725"/>
          </a:xfrm>
          <a:prstGeom prst="rect">
            <a:avLst/>
          </a:prstGeom>
        </p:spPr>
      </p:pic>
      <p:pic>
        <p:nvPicPr>
          <p:cNvPr id="92033" name="image 203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60082" y="2559749"/>
            <a:ext cx="2918460" cy="83502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158875" y="2429510"/>
            <a:ext cx="3492500" cy="1682115"/>
            <a:chOff x="1885" y="1986"/>
            <a:chExt cx="5500" cy="2649"/>
          </a:xfrm>
        </p:grpSpPr>
        <p:sp>
          <p:nvSpPr>
            <p:cNvPr id="2032" name="Object 2032"/>
            <p:cNvSpPr txBox="1"/>
            <p:nvPr/>
          </p:nvSpPr>
          <p:spPr>
            <a:xfrm>
              <a:off x="1885" y="1986"/>
              <a:ext cx="5500" cy="1320"/>
            </a:xfrm>
            <a:prstGeom prst="rect">
              <a:avLst/>
            </a:prstGeom>
          </p:spPr>
          <p:txBody>
            <a:bodyPr vert="horz" wrap="square" lIns="0" tIns="46800" rIns="0" bIns="46800" rtlCol="0" anchor="t" anchorCtr="0">
              <a:noAutofit/>
            </a:bodyPr>
            <a:lstStyle/>
            <a:p>
              <a:pPr algn="l">
                <a:lnSpc>
                  <a:spcPct val="107000"/>
                </a:lnSpc>
              </a:pPr>
              <a:r>
                <a:rPr lang="zh-CN" sz="4800" b="0" i="0" dirty="0" smtClean="0">
                  <a:solidFill>
                    <a:srgbClr val="2254F3"/>
                  </a:solidFill>
                  <a:latin typeface="OPPOSans-M" panose="00020600040101010101" charset="-122"/>
                  <a:ea typeface="OPPOSans-M" panose="00020600040101010101" charset="-122"/>
                </a:rPr>
                <a:t>Catalogue</a:t>
              </a:r>
            </a:p>
          </p:txBody>
        </p:sp>
        <p:sp>
          <p:nvSpPr>
            <p:cNvPr id="2034" name="Object 2034"/>
            <p:cNvSpPr txBox="1"/>
            <p:nvPr/>
          </p:nvSpPr>
          <p:spPr>
            <a:xfrm>
              <a:off x="1885" y="3335"/>
              <a:ext cx="4560" cy="1300"/>
            </a:xfrm>
            <a:prstGeom prst="rect">
              <a:avLst/>
            </a:prstGeom>
          </p:spPr>
          <p:txBody>
            <a:bodyPr vert="horz" wrap="square" lIns="0" tIns="46800" rIns="0" bIns="4680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5000" b="0" i="0" dirty="0" smtClean="0">
                  <a:solidFill>
                    <a:srgbClr val="2254F3"/>
                  </a:solidFill>
                  <a:latin typeface="微软雅黑" panose="020B0503020204020204" charset="-122"/>
                  <a:ea typeface="微软雅黑" panose="020B0503020204020204" charset="-122"/>
                </a:rPr>
                <a:t>目录</a:t>
              </a:r>
              <a:endParaRPr lang="zh-CN" altLang="en-US" sz="50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92035" name="image 2035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4311" y="4057"/>
              <a:ext cx="243" cy="326"/>
            </a:xfrm>
            <a:prstGeom prst="rect">
              <a:avLst/>
            </a:prstGeom>
          </p:spPr>
        </p:pic>
      </p:grpSp>
      <p:pic>
        <p:nvPicPr>
          <p:cNvPr id="9104" name="image 10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1140440" y="5991225"/>
            <a:ext cx="337820" cy="337820"/>
          </a:xfrm>
          <a:prstGeom prst="rect">
            <a:avLst/>
          </a:prstGeom>
        </p:spPr>
      </p:pic>
      <p:sp>
        <p:nvSpPr>
          <p:cNvPr id="1010" name="Object 1010"/>
          <p:cNvSpPr txBox="1"/>
          <p:nvPr/>
        </p:nvSpPr>
        <p:spPr>
          <a:xfrm>
            <a:off x="-8890" y="6643370"/>
            <a:ext cx="12200890" cy="220345"/>
          </a:xfrm>
          <a:custGeom>
            <a:avLst/>
            <a:gdLst/>
            <a:ahLst/>
            <a:cxnLst/>
            <a:rect l="0" t="0" r="24396700" b="523946"/>
            <a:pathLst>
              <a:path w="24396700" h="523946">
                <a:moveTo>
                  <a:pt x="6350" y="6350"/>
                </a:moveTo>
                <a:lnTo>
                  <a:pt x="24390350" y="6350"/>
                </a:lnTo>
                <a:lnTo>
                  <a:pt x="24390350" y="517596"/>
                </a:lnTo>
                <a:lnTo>
                  <a:pt x="6350" y="517596"/>
                </a:lnTo>
                <a:close/>
              </a:path>
            </a:pathLst>
          </a:custGeom>
          <a:solidFill>
            <a:srgbClr val="2254F3"/>
          </a:solidFill>
          <a:ln w="12700">
            <a:solidFill>
              <a:srgbClr val="D71443">
                <a:alpha val="0"/>
              </a:srgbClr>
            </a:solidFill>
            <a:prstDash val="solid"/>
          </a:ln>
        </p:spPr>
        <p:txBody>
          <a:bodyPr wrap="square" rtlCol="0" anchor="ctr" anchorCtr="0">
            <a:noAutofit/>
          </a:bodyPr>
          <a:lstStyle/>
          <a:p>
            <a:endParaRPr/>
          </a:p>
        </p:txBody>
      </p:sp>
      <p:pic>
        <p:nvPicPr>
          <p:cNvPr id="4" name="图片 3" descr="logo_蓝色_BOTON宝通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1385" y="382905"/>
            <a:ext cx="1790065" cy="320040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4709160" y="1033145"/>
            <a:ext cx="2696210" cy="2161540"/>
            <a:chOff x="7416" y="1627"/>
            <a:chExt cx="4246" cy="3404"/>
          </a:xfrm>
        </p:grpSpPr>
        <p:grpSp>
          <p:nvGrpSpPr>
            <p:cNvPr id="5" name="组合 4"/>
            <p:cNvGrpSpPr/>
            <p:nvPr/>
          </p:nvGrpSpPr>
          <p:grpSpPr>
            <a:xfrm>
              <a:off x="7809" y="1824"/>
              <a:ext cx="3637" cy="3037"/>
              <a:chOff x="8208" y="1824"/>
              <a:chExt cx="3637" cy="3037"/>
            </a:xfrm>
          </p:grpSpPr>
          <p:sp>
            <p:nvSpPr>
              <p:cNvPr id="203" name="Object 203"/>
              <p:cNvSpPr txBox="1"/>
              <p:nvPr/>
            </p:nvSpPr>
            <p:spPr>
              <a:xfrm>
                <a:off x="8208" y="3953"/>
                <a:ext cx="3637" cy="908"/>
              </a:xfrm>
              <a:prstGeom prst="rect">
                <a:avLst/>
              </a:prstGeom>
            </p:spPr>
            <p:txBody>
              <a:bodyPr vert="horz" wrap="square" lIns="0" tIns="0" rIns="0" bIns="0" rtlCol="0" anchor="ctr" anchorCtr="0">
                <a:noAutofit/>
              </a:bodyPr>
              <a:lstStyle/>
              <a:p>
                <a:pPr algn="l">
                  <a:lnSpc>
                    <a:spcPct val="115000"/>
                  </a:lnSpc>
                </a:pPr>
                <a:r>
                  <a:rPr lang="zh-CN" altLang="en-US" sz="1600" dirty="0">
                    <a:solidFill>
                      <a:srgbClr val="333333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全</a:t>
                </a:r>
                <a:r>
                  <a:rPr lang="zh-CN" sz="1600" dirty="0" smtClean="0">
                    <a:solidFill>
                      <a:srgbClr val="333333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年重点工作完成情况</a:t>
                </a:r>
                <a:endParaRPr lang="zh-CN" sz="1600" b="0" i="0" dirty="0" smtClean="0">
                  <a:solidFill>
                    <a:srgbClr val="333333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07" name="Object 207"/>
              <p:cNvSpPr txBox="1"/>
              <p:nvPr/>
            </p:nvSpPr>
            <p:spPr>
              <a:xfrm>
                <a:off x="8749" y="1824"/>
                <a:ext cx="1660" cy="1760"/>
              </a:xfrm>
              <a:prstGeom prst="rect">
                <a:avLst/>
              </a:prstGeom>
            </p:spPr>
            <p:txBody>
              <a:bodyPr vert="horz" wrap="square" lIns="0" tIns="0" rIns="0" bIns="0" rtlCol="0" anchor="ctr" anchorCtr="0">
                <a:no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lang="zh-CN" sz="6000" b="0" i="0" dirty="0" smtClean="0">
                    <a:ln w="4762" cmpd="sng">
                      <a:solidFill>
                        <a:srgbClr val="2254F4"/>
                      </a:solidFill>
                    </a:ln>
                    <a:blipFill>
                      <a:blip r:embed="rId10"/>
                      <a:stretch>
                        <a:fillRect/>
                      </a:stretch>
                    </a:blipFill>
                    <a:latin typeface="OPPOSans-B" panose="00020600040101010101" charset="-122"/>
                    <a:ea typeface="OPPOSans-B" panose="00020600040101010101" charset="-122"/>
                  </a:rPr>
                  <a:t>01</a:t>
                </a:r>
                <a:endParaRPr lang="zh-CN" altLang="en-US" sz="900"/>
              </a:p>
            </p:txBody>
          </p:sp>
          <p:pic>
            <p:nvPicPr>
              <p:cNvPr id="92038" name="image 2038"/>
              <p:cNvPicPr>
                <a:picLocks noChangeAspect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>
              <a:xfrm>
                <a:off x="9043" y="2350"/>
                <a:ext cx="2069" cy="1514"/>
              </a:xfrm>
              <a:prstGeom prst="rect">
                <a:avLst/>
              </a:prstGeom>
            </p:spPr>
          </p:pic>
        </p:grpSp>
        <p:sp>
          <p:nvSpPr>
            <p:cNvPr id="3" name="圆角矩形 2"/>
            <p:cNvSpPr/>
            <p:nvPr/>
          </p:nvSpPr>
          <p:spPr>
            <a:xfrm>
              <a:off x="7416" y="1627"/>
              <a:ext cx="4246" cy="3405"/>
            </a:xfrm>
            <a:prstGeom prst="roundRect">
              <a:avLst>
                <a:gd name="adj" fmla="val 6666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8079740" y="1033145"/>
            <a:ext cx="2696210" cy="2161540"/>
            <a:chOff x="12724" y="1627"/>
            <a:chExt cx="4246" cy="3404"/>
          </a:xfrm>
        </p:grpSpPr>
        <p:grpSp>
          <p:nvGrpSpPr>
            <p:cNvPr id="6" name="组合 5"/>
            <p:cNvGrpSpPr/>
            <p:nvPr/>
          </p:nvGrpSpPr>
          <p:grpSpPr>
            <a:xfrm>
              <a:off x="13167" y="1824"/>
              <a:ext cx="3637" cy="3037"/>
              <a:chOff x="8208" y="1824"/>
              <a:chExt cx="3637" cy="3037"/>
            </a:xfrm>
          </p:grpSpPr>
          <p:sp>
            <p:nvSpPr>
              <p:cNvPr id="8" name="Object 203"/>
              <p:cNvSpPr txBox="1"/>
              <p:nvPr/>
            </p:nvSpPr>
            <p:spPr>
              <a:xfrm>
                <a:off x="8208" y="3953"/>
                <a:ext cx="3637" cy="908"/>
              </a:xfrm>
              <a:prstGeom prst="rect">
                <a:avLst/>
              </a:prstGeom>
            </p:spPr>
            <p:txBody>
              <a:bodyPr vert="horz" wrap="square" lIns="0" tIns="0" rIns="0" bIns="0" rtlCol="0" anchor="ctr" anchorCtr="0"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zh-CN" altLang="en-US" sz="1600" dirty="0" smtClean="0">
                    <a:solidFill>
                      <a:srgbClr val="333333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工作过程中遇到</a:t>
                </a:r>
                <a:endParaRPr lang="en-US" altLang="zh-CN" sz="1600" b="0" i="0" dirty="0" smtClean="0">
                  <a:solidFill>
                    <a:srgbClr val="333333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algn="ctr">
                  <a:lnSpc>
                    <a:spcPct val="115000"/>
                  </a:lnSpc>
                </a:pPr>
                <a:r>
                  <a:rPr lang="zh-CN" altLang="en-US" sz="1600" dirty="0" smtClean="0">
                    <a:solidFill>
                      <a:srgbClr val="333333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的问题与思考</a:t>
                </a:r>
                <a:endParaRPr lang="zh-CN" sz="1600" b="0" i="0" dirty="0" smtClean="0">
                  <a:solidFill>
                    <a:srgbClr val="333333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9" name="Object 207"/>
              <p:cNvSpPr txBox="1"/>
              <p:nvPr/>
            </p:nvSpPr>
            <p:spPr>
              <a:xfrm>
                <a:off x="8749" y="1824"/>
                <a:ext cx="1660" cy="1760"/>
              </a:xfrm>
              <a:prstGeom prst="rect">
                <a:avLst/>
              </a:prstGeom>
            </p:spPr>
            <p:txBody>
              <a:bodyPr vert="horz" wrap="square" lIns="0" tIns="0" rIns="0" bIns="0" rtlCol="0" anchor="ctr" anchorCtr="0">
                <a:no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lang="zh-CN" sz="6000" b="0" i="0" dirty="0" smtClean="0">
                    <a:ln w="4762" cmpd="sng">
                      <a:solidFill>
                        <a:srgbClr val="2254F4"/>
                      </a:solidFill>
                    </a:ln>
                    <a:blipFill>
                      <a:blip r:embed="rId10"/>
                      <a:stretch>
                        <a:fillRect/>
                      </a:stretch>
                    </a:blipFill>
                    <a:latin typeface="OPPOSans-B" panose="00020600040101010101" charset="-122"/>
                    <a:ea typeface="OPPOSans-B" panose="00020600040101010101" charset="-122"/>
                  </a:rPr>
                  <a:t>0</a:t>
                </a:r>
                <a:r>
                  <a:rPr lang="en-US" altLang="zh-CN" sz="6000" b="0" i="0" dirty="0" smtClean="0">
                    <a:ln w="4762" cmpd="sng">
                      <a:solidFill>
                        <a:srgbClr val="2254F4"/>
                      </a:solidFill>
                    </a:ln>
                    <a:blipFill>
                      <a:blip r:embed="rId10"/>
                      <a:stretch>
                        <a:fillRect/>
                      </a:stretch>
                    </a:blipFill>
                    <a:latin typeface="OPPOSans-B" panose="00020600040101010101" charset="-122"/>
                    <a:ea typeface="OPPOSans-B" panose="00020600040101010101" charset="-122"/>
                  </a:rPr>
                  <a:t>2</a:t>
                </a:r>
              </a:p>
            </p:txBody>
          </p:sp>
          <p:pic>
            <p:nvPicPr>
              <p:cNvPr id="10" name="image 2038"/>
              <p:cNvPicPr>
                <a:picLocks noChangeAspect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>
              <a:xfrm>
                <a:off x="9043" y="2350"/>
                <a:ext cx="2069" cy="1514"/>
              </a:xfrm>
              <a:prstGeom prst="rect">
                <a:avLst/>
              </a:prstGeom>
            </p:spPr>
          </p:pic>
        </p:grpSp>
        <p:sp>
          <p:nvSpPr>
            <p:cNvPr id="26" name="圆角矩形 25"/>
            <p:cNvSpPr/>
            <p:nvPr/>
          </p:nvSpPr>
          <p:spPr>
            <a:xfrm>
              <a:off x="12724" y="1627"/>
              <a:ext cx="4246" cy="3405"/>
            </a:xfrm>
            <a:prstGeom prst="roundRect">
              <a:avLst>
                <a:gd name="adj" fmla="val 6666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706620" y="3718560"/>
            <a:ext cx="2696210" cy="2161540"/>
            <a:chOff x="7412" y="5856"/>
            <a:chExt cx="4246" cy="3404"/>
          </a:xfrm>
        </p:grpSpPr>
        <p:grpSp>
          <p:nvGrpSpPr>
            <p:cNvPr id="11" name="组合 10"/>
            <p:cNvGrpSpPr/>
            <p:nvPr/>
          </p:nvGrpSpPr>
          <p:grpSpPr>
            <a:xfrm>
              <a:off x="8351" y="6049"/>
              <a:ext cx="2596" cy="3037"/>
              <a:chOff x="8749" y="1824"/>
              <a:chExt cx="2596" cy="3037"/>
            </a:xfrm>
          </p:grpSpPr>
          <p:sp>
            <p:nvSpPr>
              <p:cNvPr id="13" name="Object 203"/>
              <p:cNvSpPr txBox="1"/>
              <p:nvPr/>
            </p:nvSpPr>
            <p:spPr>
              <a:xfrm>
                <a:off x="8816" y="3953"/>
                <a:ext cx="2529" cy="908"/>
              </a:xfrm>
              <a:prstGeom prst="rect">
                <a:avLst/>
              </a:prstGeom>
            </p:spPr>
            <p:txBody>
              <a:bodyPr vert="horz" wrap="square" lIns="0" tIns="0" rIns="0" bIns="0" rtlCol="0" anchor="ctr" anchorCtr="0"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zh-CN" altLang="en-US" sz="1600" dirty="0" smtClean="0">
                    <a:solidFill>
                      <a:srgbClr val="333333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团队协作中遇到的问题与思考</a:t>
                </a:r>
                <a:endParaRPr lang="zh-CN" sz="1600" b="0" i="0" dirty="0" smtClean="0">
                  <a:solidFill>
                    <a:srgbClr val="333333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" name="Object 207"/>
              <p:cNvSpPr txBox="1"/>
              <p:nvPr/>
            </p:nvSpPr>
            <p:spPr>
              <a:xfrm>
                <a:off x="8749" y="1824"/>
                <a:ext cx="1660" cy="1760"/>
              </a:xfrm>
              <a:prstGeom prst="rect">
                <a:avLst/>
              </a:prstGeom>
            </p:spPr>
            <p:txBody>
              <a:bodyPr vert="horz" wrap="square" lIns="0" tIns="0" rIns="0" bIns="0" rtlCol="0" anchor="ctr" anchorCtr="0">
                <a:no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lang="zh-CN" sz="6000" b="0" i="0" dirty="0" smtClean="0">
                    <a:ln w="4762" cmpd="sng">
                      <a:solidFill>
                        <a:srgbClr val="2254F4"/>
                      </a:solidFill>
                    </a:ln>
                    <a:blipFill>
                      <a:blip r:embed="rId10"/>
                      <a:stretch>
                        <a:fillRect/>
                      </a:stretch>
                    </a:blipFill>
                    <a:latin typeface="OPPOSans-B" panose="00020600040101010101" charset="-122"/>
                    <a:ea typeface="OPPOSans-B" panose="00020600040101010101" charset="-122"/>
                  </a:rPr>
                  <a:t>0</a:t>
                </a:r>
                <a:r>
                  <a:rPr lang="en-US" altLang="zh-CN" sz="6000" b="0" i="0" dirty="0" smtClean="0">
                    <a:ln w="4762" cmpd="sng">
                      <a:solidFill>
                        <a:srgbClr val="2254F4"/>
                      </a:solidFill>
                    </a:ln>
                    <a:blipFill>
                      <a:blip r:embed="rId10"/>
                      <a:stretch>
                        <a:fillRect/>
                      </a:stretch>
                    </a:blipFill>
                    <a:latin typeface="OPPOSans-B" panose="00020600040101010101" charset="-122"/>
                    <a:ea typeface="OPPOSans-B" panose="00020600040101010101" charset="-122"/>
                  </a:rPr>
                  <a:t>3</a:t>
                </a:r>
              </a:p>
            </p:txBody>
          </p:sp>
          <p:pic>
            <p:nvPicPr>
              <p:cNvPr id="15" name="image 2038"/>
              <p:cNvPicPr>
                <a:picLocks noChangeAspect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>
              <a:xfrm>
                <a:off x="9043" y="2350"/>
                <a:ext cx="2069" cy="1514"/>
              </a:xfrm>
              <a:prstGeom prst="rect">
                <a:avLst/>
              </a:prstGeom>
            </p:spPr>
          </p:pic>
        </p:grpSp>
        <p:sp>
          <p:nvSpPr>
            <p:cNvPr id="27" name="圆角矩形 26"/>
            <p:cNvSpPr/>
            <p:nvPr/>
          </p:nvSpPr>
          <p:spPr>
            <a:xfrm>
              <a:off x="7412" y="5856"/>
              <a:ext cx="4246" cy="3405"/>
            </a:xfrm>
            <a:prstGeom prst="roundRect">
              <a:avLst>
                <a:gd name="adj" fmla="val 6666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085455" y="3718560"/>
            <a:ext cx="2696210" cy="2161540"/>
            <a:chOff x="12733" y="5856"/>
            <a:chExt cx="4246" cy="3404"/>
          </a:xfrm>
        </p:grpSpPr>
        <p:grpSp>
          <p:nvGrpSpPr>
            <p:cNvPr id="16" name="组合 15"/>
            <p:cNvGrpSpPr/>
            <p:nvPr/>
          </p:nvGrpSpPr>
          <p:grpSpPr>
            <a:xfrm>
              <a:off x="13118" y="6050"/>
              <a:ext cx="3637" cy="3038"/>
              <a:chOff x="8207" y="1824"/>
              <a:chExt cx="3637" cy="3038"/>
            </a:xfrm>
          </p:grpSpPr>
          <p:sp>
            <p:nvSpPr>
              <p:cNvPr id="18" name="Object 203"/>
              <p:cNvSpPr txBox="1"/>
              <p:nvPr/>
            </p:nvSpPr>
            <p:spPr>
              <a:xfrm>
                <a:off x="8207" y="3954"/>
                <a:ext cx="3637" cy="908"/>
              </a:xfrm>
              <a:prstGeom prst="rect">
                <a:avLst/>
              </a:prstGeom>
            </p:spPr>
            <p:txBody>
              <a:bodyPr vert="horz" wrap="square" lIns="0" tIns="0" rIns="0" bIns="0" rtlCol="0" anchor="ctr" anchorCtr="0"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zh-CN" altLang="en-US" sz="1600" dirty="0">
                    <a:solidFill>
                      <a:srgbClr val="333333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明</a:t>
                </a:r>
                <a:r>
                  <a:rPr lang="zh-CN" sz="1600" b="0" i="0" dirty="0" smtClean="0">
                    <a:solidFill>
                      <a:srgbClr val="333333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年重点工作计划</a:t>
                </a:r>
              </a:p>
            </p:txBody>
          </p:sp>
          <p:sp>
            <p:nvSpPr>
              <p:cNvPr id="19" name="Object 207"/>
              <p:cNvSpPr txBox="1"/>
              <p:nvPr/>
            </p:nvSpPr>
            <p:spPr>
              <a:xfrm>
                <a:off x="8768" y="1824"/>
                <a:ext cx="1660" cy="1760"/>
              </a:xfrm>
              <a:prstGeom prst="rect">
                <a:avLst/>
              </a:prstGeom>
            </p:spPr>
            <p:txBody>
              <a:bodyPr vert="horz" wrap="square" lIns="0" tIns="0" rIns="0" bIns="0" rtlCol="0" anchor="ctr" anchorCtr="0">
                <a:no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lang="zh-CN" sz="6000" b="0" i="0" dirty="0" smtClean="0">
                    <a:ln w="4762" cmpd="sng">
                      <a:solidFill>
                        <a:srgbClr val="2254F4"/>
                      </a:solidFill>
                    </a:ln>
                    <a:blipFill>
                      <a:blip r:embed="rId10"/>
                      <a:stretch>
                        <a:fillRect/>
                      </a:stretch>
                    </a:blipFill>
                    <a:latin typeface="OPPOSans-B" panose="00020600040101010101" charset="-122"/>
                    <a:ea typeface="OPPOSans-B" panose="00020600040101010101" charset="-122"/>
                  </a:rPr>
                  <a:t>0</a:t>
                </a:r>
                <a:r>
                  <a:rPr lang="en-US" altLang="zh-CN" sz="6000" b="0" i="0" dirty="0" smtClean="0">
                    <a:ln w="4762" cmpd="sng">
                      <a:solidFill>
                        <a:srgbClr val="2254F4"/>
                      </a:solidFill>
                    </a:ln>
                    <a:blipFill>
                      <a:blip r:embed="rId10"/>
                      <a:stretch>
                        <a:fillRect/>
                      </a:stretch>
                    </a:blipFill>
                    <a:latin typeface="OPPOSans-B" panose="00020600040101010101" charset="-122"/>
                    <a:ea typeface="OPPOSans-B" panose="00020600040101010101" charset="-122"/>
                  </a:rPr>
                  <a:t>4</a:t>
                </a:r>
              </a:p>
            </p:txBody>
          </p:sp>
          <p:pic>
            <p:nvPicPr>
              <p:cNvPr id="20" name="image 2038"/>
              <p:cNvPicPr>
                <a:picLocks noChangeAspect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>
              <a:xfrm>
                <a:off x="9062" y="2350"/>
                <a:ext cx="2069" cy="1514"/>
              </a:xfrm>
              <a:prstGeom prst="rect">
                <a:avLst/>
              </a:prstGeom>
            </p:spPr>
          </p:pic>
        </p:grpSp>
        <p:sp>
          <p:nvSpPr>
            <p:cNvPr id="28" name="圆角矩形 27"/>
            <p:cNvSpPr/>
            <p:nvPr/>
          </p:nvSpPr>
          <p:spPr>
            <a:xfrm>
              <a:off x="12733" y="5856"/>
              <a:ext cx="4246" cy="3405"/>
            </a:xfrm>
            <a:prstGeom prst="roundRect">
              <a:avLst>
                <a:gd name="adj" fmla="val 6666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1" name="image 20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3432" y="-88114"/>
            <a:ext cx="12128500" cy="6858000"/>
          </a:xfrm>
          <a:prstGeom prst="rect">
            <a:avLst/>
          </a:prstGeom>
        </p:spPr>
      </p:pic>
      <p:sp>
        <p:nvSpPr>
          <p:cNvPr id="1010" name="Object 1010"/>
          <p:cNvSpPr txBox="1"/>
          <p:nvPr/>
        </p:nvSpPr>
        <p:spPr>
          <a:xfrm>
            <a:off x="-8890" y="6643370"/>
            <a:ext cx="12200890" cy="220345"/>
          </a:xfrm>
          <a:custGeom>
            <a:avLst/>
            <a:gdLst/>
            <a:ahLst/>
            <a:cxnLst/>
            <a:rect l="0" t="0" r="24396700" b="523946"/>
            <a:pathLst>
              <a:path w="24396700" h="523946">
                <a:moveTo>
                  <a:pt x="6350" y="6350"/>
                </a:moveTo>
                <a:lnTo>
                  <a:pt x="24390350" y="6350"/>
                </a:lnTo>
                <a:lnTo>
                  <a:pt x="24390350" y="517596"/>
                </a:lnTo>
                <a:lnTo>
                  <a:pt x="6350" y="517596"/>
                </a:lnTo>
                <a:close/>
              </a:path>
            </a:pathLst>
          </a:custGeom>
          <a:solidFill>
            <a:srgbClr val="2254F3"/>
          </a:solidFill>
          <a:ln w="12700">
            <a:solidFill>
              <a:srgbClr val="D71443">
                <a:alpha val="0"/>
              </a:srgbClr>
            </a:solidFill>
            <a:prstDash val="solid"/>
          </a:ln>
        </p:spPr>
        <p:txBody>
          <a:bodyPr wrap="square" rtlCol="0" anchor="ctr" anchorCtr="0">
            <a:noAutofit/>
          </a:bodyPr>
          <a:lstStyle/>
          <a:p>
            <a:endParaRPr/>
          </a:p>
        </p:txBody>
      </p:sp>
      <p:sp>
        <p:nvSpPr>
          <p:cNvPr id="4032" name="Object 4032"/>
          <p:cNvSpPr txBox="1"/>
          <p:nvPr/>
        </p:nvSpPr>
        <p:spPr>
          <a:xfrm>
            <a:off x="492760" y="172085"/>
            <a:ext cx="4694555" cy="1295400"/>
          </a:xfrm>
          <a:prstGeom prst="rect">
            <a:avLst/>
          </a:prstGeom>
        </p:spPr>
        <p:txBody>
          <a:bodyPr vert="horz" wrap="square" lIns="0" tIns="91440" rIns="0" bIns="9144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6000" b="0" i="0" dirty="0" smtClean="0">
                <a:solidFill>
                  <a:srgbClr val="D3DDFD">
                    <a:alpha val="4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BOTON</a:t>
            </a:r>
          </a:p>
        </p:txBody>
      </p:sp>
      <p:sp>
        <p:nvSpPr>
          <p:cNvPr id="4034" name="Object 4034"/>
          <p:cNvSpPr txBox="1"/>
          <p:nvPr/>
        </p:nvSpPr>
        <p:spPr>
          <a:xfrm>
            <a:off x="1351915" y="391160"/>
            <a:ext cx="4501515" cy="762000"/>
          </a:xfrm>
          <a:prstGeom prst="rect">
            <a:avLst/>
          </a:prstGeom>
        </p:spPr>
        <p:txBody>
          <a:bodyPr vert="horz" wrap="square" lIns="0" tIns="93600" rIns="0" bIns="93600" rtlCol="0" anchor="t" anchorCtr="0">
            <a:noAutofit/>
          </a:bodyPr>
          <a:lstStyle/>
          <a:p>
            <a:r>
              <a:rPr lang="zh-CN" altLang="en-US" sz="2600" dirty="0" smtClean="0">
                <a:solidFill>
                  <a:srgbClr val="2254F4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全年工作回顾</a:t>
            </a:r>
            <a:endParaRPr lang="zh-CN" altLang="en-US" sz="2600" dirty="0">
              <a:solidFill>
                <a:srgbClr val="2254F4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  <a:p>
            <a:pPr algn="l">
              <a:lnSpc>
                <a:spcPct val="100000"/>
              </a:lnSpc>
            </a:pPr>
            <a:endParaRPr lang="zh-CN" altLang="en-US" sz="2600" b="0" i="0" dirty="0" smtClean="0">
              <a:solidFill>
                <a:srgbClr val="2254F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logo_蓝色_BOTON宝通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1385" y="382905"/>
            <a:ext cx="1790065" cy="3200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8" y="244226"/>
            <a:ext cx="1007690" cy="766721"/>
          </a:xfrm>
          <a:prstGeom prst="rect">
            <a:avLst/>
          </a:prstGeom>
        </p:spPr>
      </p:pic>
      <p:sp>
        <p:nvSpPr>
          <p:cNvPr id="17" name="文本占位符 12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444207" y="503680"/>
            <a:ext cx="895350" cy="536575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de-DE" dirty="0" smtClean="0"/>
              <a:t>1</a:t>
            </a:r>
            <a:endParaRPr lang="en-US" altLang="de-DE" dirty="0"/>
          </a:p>
        </p:txBody>
      </p:sp>
      <p:sp>
        <p:nvSpPr>
          <p:cNvPr id="2" name="文本框 1"/>
          <p:cNvSpPr txBox="1"/>
          <p:nvPr/>
        </p:nvSpPr>
        <p:spPr>
          <a:xfrm>
            <a:off x="735783" y="1539626"/>
            <a:ext cx="1071154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2022</a:t>
            </a:r>
            <a:r>
              <a:rPr lang="zh-CN" altLang="en-US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年对于我来说可以用</a:t>
            </a:r>
            <a:r>
              <a:rPr lang="en-US" altLang="zh-CN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个字概括：“创新”、“忙碌</a:t>
            </a:r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、“充实</a:t>
            </a:r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，在这一年中，完成了公司首个</a:t>
            </a:r>
            <a:r>
              <a:rPr lang="en-US" altLang="zh-CN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B/S</a:t>
            </a:r>
            <a:r>
              <a:rPr lang="zh-CN" altLang="en-US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架构的“管理驾驶舱</a:t>
            </a:r>
            <a:r>
              <a:rPr lang="en-US" altLang="zh-CN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V1.1</a:t>
            </a:r>
            <a:r>
              <a:rPr lang="zh-CN" altLang="en-US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en-US" altLang="zh-CN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项目，并在此基础上基于</a:t>
            </a:r>
            <a:r>
              <a:rPr lang="en-US" altLang="zh-CN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UE</a:t>
            </a:r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</a:t>
            </a:r>
            <a:r>
              <a:rPr lang="zh-CN" altLang="en-US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Unreal Engine</a:t>
            </a:r>
            <a:r>
              <a:rPr lang="zh-CN" altLang="en-US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）提供的</a:t>
            </a:r>
            <a:r>
              <a:rPr lang="en-US" altLang="zh-CN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视频流能力，搭建并顺利跑通了</a:t>
            </a:r>
            <a:r>
              <a:rPr lang="en-US" altLang="zh-CN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POC</a:t>
            </a:r>
            <a:r>
              <a:rPr lang="zh-CN" altLang="en-US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项目的流推送服务，使得</a:t>
            </a:r>
            <a:r>
              <a:rPr lang="en-US" altLang="zh-CN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UE</a:t>
            </a:r>
            <a:r>
              <a:rPr lang="zh-CN" altLang="en-US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强大的</a:t>
            </a:r>
            <a:r>
              <a:rPr lang="en-US" altLang="zh-CN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渲染效果可以跨平台的在各类低端电脑浏览器上展示并与之交互，这在之前是无法想象与实现的，这也为公司在</a:t>
            </a:r>
            <a:r>
              <a:rPr lang="en-US" altLang="zh-CN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化展示，元宇宙布局，数字孪生应用上踏出了尝试性的一步，并取得了不错</a:t>
            </a:r>
            <a:r>
              <a:rPr lang="zh-CN" altLang="en-US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效果，</a:t>
            </a:r>
            <a:r>
              <a:rPr lang="zh-CN" altLang="en-US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尤其在视频流推送方面，较早的走在了行业的头部</a:t>
            </a:r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。积累了不少</a:t>
            </a:r>
            <a:r>
              <a:rPr lang="en-US" altLang="zh-CN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方面</a:t>
            </a:r>
            <a:r>
              <a:rPr lang="zh-CN" altLang="en-US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</a:t>
            </a:r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</a:t>
            </a:r>
            <a:endParaRPr lang="en-US" altLang="zh-CN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在点巡检</a:t>
            </a:r>
            <a:r>
              <a:rPr lang="en-US" altLang="zh-CN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V1.2</a:t>
            </a:r>
            <a:r>
              <a:rPr lang="zh-CN" altLang="en-US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项目中，接手并着手封装了首个基于三方提供</a:t>
            </a:r>
            <a:r>
              <a:rPr lang="en-US" altLang="zh-CN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GIS</a:t>
            </a:r>
            <a:r>
              <a:rPr lang="zh-CN" altLang="en-US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卫星地图基础数据，开发</a:t>
            </a:r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第一个</a:t>
            </a:r>
            <a:r>
              <a:rPr lang="en-US" altLang="zh-CN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GIS</a:t>
            </a:r>
            <a:r>
              <a:rPr lang="zh-CN" altLang="en-US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图业务功能组件，填补了公司在该类别组件上的空白，实现了在地图上直接展示、绘制厂区、输送线、设备、标注巡检点等一系列功能，做到了与实际业务环境相一致，大大提升了用户的使用体验与交互感受。考虑到移动端的加载速度，流量大小，特别为移动端进行了代码优化，把整体加载时间提升到</a:t>
            </a:r>
            <a:r>
              <a:rPr lang="en-US" altLang="zh-CN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秒内，核心代码压缩后不到</a:t>
            </a:r>
            <a:r>
              <a:rPr lang="en-US" altLang="zh-CN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100K</a:t>
            </a:r>
            <a:r>
              <a:rPr lang="zh-CN" altLang="en-US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，大大提升了打开速度，取得了不错的性能与用户体验。</a:t>
            </a:r>
            <a:endParaRPr lang="en-US" altLang="zh-CN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038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1" name="image 20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3432" y="-88114"/>
            <a:ext cx="12128500" cy="6858000"/>
          </a:xfrm>
          <a:prstGeom prst="rect">
            <a:avLst/>
          </a:prstGeom>
        </p:spPr>
      </p:pic>
      <p:sp>
        <p:nvSpPr>
          <p:cNvPr id="1010" name="Object 1010"/>
          <p:cNvSpPr txBox="1"/>
          <p:nvPr/>
        </p:nvSpPr>
        <p:spPr>
          <a:xfrm>
            <a:off x="-8890" y="6643370"/>
            <a:ext cx="12200890" cy="220345"/>
          </a:xfrm>
          <a:custGeom>
            <a:avLst/>
            <a:gdLst/>
            <a:ahLst/>
            <a:cxnLst/>
            <a:rect l="0" t="0" r="24396700" b="523946"/>
            <a:pathLst>
              <a:path w="24396700" h="523946">
                <a:moveTo>
                  <a:pt x="6350" y="6350"/>
                </a:moveTo>
                <a:lnTo>
                  <a:pt x="24390350" y="6350"/>
                </a:lnTo>
                <a:lnTo>
                  <a:pt x="24390350" y="517596"/>
                </a:lnTo>
                <a:lnTo>
                  <a:pt x="6350" y="517596"/>
                </a:lnTo>
                <a:close/>
              </a:path>
            </a:pathLst>
          </a:custGeom>
          <a:solidFill>
            <a:srgbClr val="2254F3"/>
          </a:solidFill>
          <a:ln w="12700">
            <a:solidFill>
              <a:srgbClr val="D71443">
                <a:alpha val="0"/>
              </a:srgbClr>
            </a:solidFill>
            <a:prstDash val="solid"/>
          </a:ln>
        </p:spPr>
        <p:txBody>
          <a:bodyPr wrap="square" rtlCol="0" anchor="ctr" anchorCtr="0">
            <a:noAutofit/>
          </a:bodyPr>
          <a:lstStyle/>
          <a:p>
            <a:endParaRPr/>
          </a:p>
        </p:txBody>
      </p:sp>
      <p:sp>
        <p:nvSpPr>
          <p:cNvPr id="4032" name="Object 4032"/>
          <p:cNvSpPr txBox="1"/>
          <p:nvPr/>
        </p:nvSpPr>
        <p:spPr>
          <a:xfrm>
            <a:off x="492760" y="172085"/>
            <a:ext cx="4694555" cy="1295400"/>
          </a:xfrm>
          <a:prstGeom prst="rect">
            <a:avLst/>
          </a:prstGeom>
        </p:spPr>
        <p:txBody>
          <a:bodyPr vert="horz" wrap="square" lIns="0" tIns="91440" rIns="0" bIns="9144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6000" b="0" i="0" dirty="0" smtClean="0">
                <a:solidFill>
                  <a:srgbClr val="D3DDFD">
                    <a:alpha val="4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BOTON</a:t>
            </a:r>
          </a:p>
        </p:txBody>
      </p:sp>
      <p:sp>
        <p:nvSpPr>
          <p:cNvPr id="4034" name="Object 4034"/>
          <p:cNvSpPr txBox="1"/>
          <p:nvPr/>
        </p:nvSpPr>
        <p:spPr>
          <a:xfrm>
            <a:off x="1351915" y="391160"/>
            <a:ext cx="4501515" cy="762000"/>
          </a:xfrm>
          <a:prstGeom prst="rect">
            <a:avLst/>
          </a:prstGeom>
        </p:spPr>
        <p:txBody>
          <a:bodyPr vert="horz" wrap="square" lIns="0" tIns="93600" rIns="0" bIns="93600" rtlCol="0" anchor="t" anchorCtr="0">
            <a:noAutofit/>
          </a:bodyPr>
          <a:lstStyle/>
          <a:p>
            <a:r>
              <a:rPr lang="zh-CN" altLang="en-US" sz="2600" dirty="0" smtClean="0">
                <a:solidFill>
                  <a:srgbClr val="2254F4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全年工作回顾</a:t>
            </a:r>
            <a:endParaRPr lang="zh-CN" altLang="en-US" sz="2600" dirty="0">
              <a:solidFill>
                <a:srgbClr val="2254F4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  <a:p>
            <a:pPr algn="l">
              <a:lnSpc>
                <a:spcPct val="100000"/>
              </a:lnSpc>
            </a:pPr>
            <a:endParaRPr lang="zh-CN" altLang="en-US" sz="2600" b="0" i="0" dirty="0" smtClean="0">
              <a:solidFill>
                <a:srgbClr val="2254F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logo_蓝色_BOTON宝通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1385" y="382905"/>
            <a:ext cx="1790065" cy="3200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8" y="244226"/>
            <a:ext cx="1007690" cy="766721"/>
          </a:xfrm>
          <a:prstGeom prst="rect">
            <a:avLst/>
          </a:prstGeom>
        </p:spPr>
      </p:pic>
      <p:sp>
        <p:nvSpPr>
          <p:cNvPr id="17" name="文本占位符 12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444207" y="503680"/>
            <a:ext cx="895350" cy="536575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de-DE" dirty="0" smtClean="0"/>
              <a:t>1</a:t>
            </a:r>
            <a:endParaRPr lang="en-US" altLang="de-DE" dirty="0"/>
          </a:p>
        </p:txBody>
      </p:sp>
      <p:sp>
        <p:nvSpPr>
          <p:cNvPr id="2" name="文本框 1"/>
          <p:cNvSpPr txBox="1"/>
          <p:nvPr/>
        </p:nvSpPr>
        <p:spPr>
          <a:xfrm>
            <a:off x="735783" y="1539626"/>
            <a:ext cx="10711543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正在进行中的项目：宝通视频门户</a:t>
            </a:r>
            <a:r>
              <a:rPr lang="en-US" altLang="zh-CN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V1.0  </a:t>
            </a:r>
            <a:r>
              <a:rPr lang="zh-CN" altLang="en-US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着力打造公司自己的视频网站，同时提供</a:t>
            </a:r>
            <a:r>
              <a:rPr lang="en-US" altLang="zh-CN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端与手机端的访问，现阶段已完成了 </a:t>
            </a:r>
            <a:r>
              <a:rPr lang="en-US" altLang="zh-CN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 </a:t>
            </a:r>
            <a:r>
              <a:rPr lang="zh-CN" altLang="en-US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管理端的界面，</a:t>
            </a:r>
            <a:r>
              <a:rPr lang="en-US" altLang="zh-CN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用户端的界面，手机端用户界面正在加紧开发中，封装了视频播放组件，支持多种视频流媒体、字幕、弹幕、倍速播放等功能，等上线后欢迎大家体验及提供改善建议。</a:t>
            </a:r>
            <a:endParaRPr lang="en-US" altLang="zh-CN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前端微服务架构的推进：为了解耦</a:t>
            </a:r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与轻</a:t>
            </a:r>
            <a:r>
              <a:rPr lang="zh-CN" altLang="en-US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量化工业互联网应用</a:t>
            </a:r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，解决开发迭代的痛点</a:t>
            </a:r>
            <a:r>
              <a:rPr lang="zh-CN" altLang="en-US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，也为了应对用户需求的多变性，方便业务模块的多元化组合；今年引入了前端微服务框架，并与原框架进行融合，在不侵入性的原则下，完成了微服务框架的主应用与子应用框架代码。为了更好的推动前端</a:t>
            </a:r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服务化，特意给团队小伙伴们提供了手把手的教程</a:t>
            </a:r>
            <a:r>
              <a:rPr lang="en-US" altLang="zh-CN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前端微服务迁移指南</a:t>
            </a:r>
            <a:r>
              <a:rPr lang="en-US" altLang="zh-CN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》(PPT)</a:t>
            </a:r>
            <a:r>
              <a:rPr lang="zh-CN" altLang="en-US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，还配套了演示视频。此外在点巡检</a:t>
            </a:r>
            <a:r>
              <a:rPr lang="en-US" altLang="zh-CN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V1.2</a:t>
            </a:r>
            <a:r>
              <a:rPr lang="zh-CN" altLang="en-US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迭代过程中，已成功的迁移到微服务框架上并成功上线运行，为大家提供了案例参考。</a:t>
            </a:r>
            <a:endParaRPr lang="en-US" altLang="zh-CN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</a:p>
          <a:p>
            <a:pPr algn="just">
              <a:lnSpc>
                <a:spcPct val="150000"/>
              </a:lnSpc>
            </a:pPr>
            <a:endParaRPr lang="en-US" altLang="zh-CN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255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1" name="image 20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1750" y="0"/>
            <a:ext cx="12128500" cy="6858000"/>
          </a:xfrm>
          <a:prstGeom prst="rect">
            <a:avLst/>
          </a:prstGeom>
        </p:spPr>
      </p:pic>
      <p:sp>
        <p:nvSpPr>
          <p:cNvPr id="1010" name="Object 1010"/>
          <p:cNvSpPr txBox="1"/>
          <p:nvPr/>
        </p:nvSpPr>
        <p:spPr>
          <a:xfrm>
            <a:off x="-8890" y="6643370"/>
            <a:ext cx="12200890" cy="220345"/>
          </a:xfrm>
          <a:custGeom>
            <a:avLst/>
            <a:gdLst/>
            <a:ahLst/>
            <a:cxnLst/>
            <a:rect l="0" t="0" r="24396700" b="523946"/>
            <a:pathLst>
              <a:path w="24396700" h="523946">
                <a:moveTo>
                  <a:pt x="6350" y="6350"/>
                </a:moveTo>
                <a:lnTo>
                  <a:pt x="24390350" y="6350"/>
                </a:lnTo>
                <a:lnTo>
                  <a:pt x="24390350" y="517596"/>
                </a:lnTo>
                <a:lnTo>
                  <a:pt x="6350" y="517596"/>
                </a:lnTo>
                <a:close/>
              </a:path>
            </a:pathLst>
          </a:custGeom>
          <a:solidFill>
            <a:srgbClr val="2254F3"/>
          </a:solidFill>
          <a:ln w="12700">
            <a:solidFill>
              <a:srgbClr val="D71443">
                <a:alpha val="0"/>
              </a:srgbClr>
            </a:solidFill>
            <a:prstDash val="solid"/>
          </a:ln>
        </p:spPr>
        <p:txBody>
          <a:bodyPr wrap="square" rtlCol="0" anchor="ctr" anchorCtr="0">
            <a:noAutofit/>
          </a:bodyPr>
          <a:lstStyle/>
          <a:p>
            <a:endParaRPr/>
          </a:p>
        </p:txBody>
      </p:sp>
      <p:sp>
        <p:nvSpPr>
          <p:cNvPr id="4032" name="Object 4032"/>
          <p:cNvSpPr txBox="1"/>
          <p:nvPr/>
        </p:nvSpPr>
        <p:spPr>
          <a:xfrm>
            <a:off x="492760" y="172085"/>
            <a:ext cx="4694555" cy="1295400"/>
          </a:xfrm>
          <a:prstGeom prst="rect">
            <a:avLst/>
          </a:prstGeom>
        </p:spPr>
        <p:txBody>
          <a:bodyPr vert="horz" wrap="square" lIns="0" tIns="91440" rIns="0" bIns="9144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6000" b="0" i="0" dirty="0" smtClean="0">
                <a:solidFill>
                  <a:srgbClr val="D3DDFD">
                    <a:alpha val="4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BOTON</a:t>
            </a:r>
          </a:p>
        </p:txBody>
      </p:sp>
      <p:sp>
        <p:nvSpPr>
          <p:cNvPr id="4034" name="Object 4034"/>
          <p:cNvSpPr txBox="1"/>
          <p:nvPr/>
        </p:nvSpPr>
        <p:spPr>
          <a:xfrm>
            <a:off x="1351915" y="391160"/>
            <a:ext cx="3819525" cy="762000"/>
          </a:xfrm>
          <a:prstGeom prst="rect">
            <a:avLst/>
          </a:prstGeom>
        </p:spPr>
        <p:txBody>
          <a:bodyPr vert="horz" wrap="square" lIns="0" tIns="93600" rIns="0" bIns="936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2600" dirty="0" smtClean="0">
                <a:solidFill>
                  <a:srgbClr val="2254F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22</a:t>
            </a:r>
            <a:r>
              <a:rPr lang="zh-CN" altLang="en-US" sz="2600" dirty="0" smtClean="0">
                <a:solidFill>
                  <a:srgbClr val="2254F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年重点工作完成情况</a:t>
            </a:r>
            <a:endParaRPr lang="zh-CN" altLang="en-US" sz="2600" b="0" i="0" dirty="0" smtClean="0">
              <a:solidFill>
                <a:srgbClr val="2254F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logo_蓝色_BOTON宝通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1385" y="382905"/>
            <a:ext cx="1790065" cy="3200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8" y="244226"/>
            <a:ext cx="1007690" cy="766721"/>
          </a:xfrm>
          <a:prstGeom prst="rect">
            <a:avLst/>
          </a:prstGeom>
        </p:spPr>
      </p:pic>
      <p:sp>
        <p:nvSpPr>
          <p:cNvPr id="17" name="文本占位符 12"/>
          <p:cNvSpPr>
            <a:spLocks noGrp="1"/>
          </p:cNvSpPr>
          <p:nvPr>
            <p:ph type="body" sz="quarter" idx="91" hasCustomPrompt="1"/>
          </p:nvPr>
        </p:nvSpPr>
        <p:spPr>
          <a:xfrm>
            <a:off x="444207" y="503680"/>
            <a:ext cx="895350" cy="536575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de-DE" dirty="0" smtClean="0"/>
              <a:t>01</a:t>
            </a:r>
            <a:endParaRPr lang="en-US" altLang="de-DE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59603270"/>
              </p:ext>
            </p:extLst>
          </p:nvPr>
        </p:nvGraphicFramePr>
        <p:xfrm>
          <a:off x="293637" y="1225211"/>
          <a:ext cx="11590054" cy="5392983"/>
        </p:xfrm>
        <a:graphic>
          <a:graphicData uri="http://schemas.openxmlformats.org/drawingml/2006/table">
            <a:tbl>
              <a:tblPr/>
              <a:tblGrid>
                <a:gridCol w="652780"/>
                <a:gridCol w="1929130"/>
                <a:gridCol w="4265930"/>
                <a:gridCol w="1337945"/>
                <a:gridCol w="3404269"/>
              </a:tblGrid>
              <a:tr h="76830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序号</a:t>
                      </a:r>
                    </a:p>
                  </a:txBody>
                  <a:tcPr marL="2868" marR="2868" marT="2868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54F3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任务名称</a:t>
                      </a: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54F3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重点工作内容</a:t>
                      </a: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54F3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任务完成度</a:t>
                      </a: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54F3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400" b="1" i="0" u="none" strike="noStrike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过程中的问题与思考</a:t>
                      </a: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54F3">
                        <a:alpha val="90000"/>
                      </a:srgbClr>
                    </a:solidFill>
                  </a:tcPr>
                </a:tc>
              </a:tr>
              <a:tr h="789880">
                <a:tc>
                  <a:txBody>
                    <a:bodyPr/>
                    <a:lstStyle/>
                    <a:p>
                      <a:pPr algn="ctr" rtl="0" fontAlgn="ctr">
                        <a:buClrTx/>
                        <a:buSzTx/>
                        <a:buFontTx/>
                      </a:pPr>
                      <a:r>
                        <a:rPr lang="en-US" altLang="zh-CN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</a:p>
                  </a:txBody>
                  <a:tcPr marL="2868" marR="2868" marT="2868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zh-CN" altLang="en-US" sz="1100" dirty="0" smtClean="0">
                          <a:cs typeface="+mn-ea"/>
                          <a:sym typeface="+mn-lt"/>
                        </a:rPr>
                        <a:t>管理驾驶舱</a:t>
                      </a:r>
                      <a:r>
                        <a:rPr lang="en-US" altLang="zh-CN" sz="1100" dirty="0" smtClean="0">
                          <a:cs typeface="+mn-ea"/>
                          <a:sym typeface="+mn-lt"/>
                        </a:rPr>
                        <a:t>V1.1</a:t>
                      </a:r>
                      <a:endParaRPr lang="en-US" altLang="zh-CN" sz="1100" dirty="0">
                        <a:cs typeface="+mn-ea"/>
                        <a:sym typeface="+mn-lt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ClrTx/>
                        <a:buSzTx/>
                        <a:buFontTx/>
                      </a:pPr>
                      <a:r>
                        <a:rPr lang="en-US" altLang="zh-CN" sz="110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  </a:t>
                      </a:r>
                      <a:r>
                        <a:rPr lang="en-US" altLang="zh-CN" sz="110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 </a:t>
                      </a:r>
                      <a:r>
                        <a:rPr lang="en-US" altLang="zh-CN" sz="1100" i="0" u="none" strike="noStrike" baseline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js</a:t>
                      </a:r>
                      <a:r>
                        <a:rPr lang="en-US" altLang="zh-CN" sz="110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 3d</a:t>
                      </a:r>
                      <a:r>
                        <a:rPr lang="zh-CN" altLang="en-US" sz="110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引擎的选型，</a:t>
                      </a:r>
                      <a:r>
                        <a:rPr lang="en-US" altLang="zh-CN" sz="110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3D</a:t>
                      </a:r>
                      <a:r>
                        <a:rPr lang="zh-CN" altLang="en-US" sz="110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展示，用户交互操作，图表数据接入</a:t>
                      </a:r>
                      <a:endParaRPr lang="en-US" altLang="zh-CN" sz="1100" i="0" u="none" strike="noStrike" baseline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l" fontAlgn="ctr">
                        <a:buClrTx/>
                        <a:buSzTx/>
                        <a:buFontTx/>
                      </a:pPr>
                      <a:r>
                        <a:rPr lang="en-US" altLang="zh-CN" sz="110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   </a:t>
                      </a:r>
                      <a:r>
                        <a:rPr lang="zh-CN" altLang="en-US" sz="110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在此基础上 封装了 宝通前端 首个 </a:t>
                      </a:r>
                      <a:r>
                        <a:rPr lang="en-US" altLang="zh-CN" sz="110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3D </a:t>
                      </a:r>
                      <a:r>
                        <a:rPr lang="zh-CN" altLang="en-US" sz="110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组件，对</a:t>
                      </a:r>
                      <a:r>
                        <a:rPr lang="en-US" altLang="zh-CN" sz="110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3D</a:t>
                      </a:r>
                      <a:r>
                        <a:rPr lang="zh-CN" altLang="en-US" sz="110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文件的在线展示，提供了有力的支持，也在随后的在线监测、文件上传管理系统中提供了</a:t>
                      </a:r>
                      <a:r>
                        <a:rPr lang="en-US" altLang="zh-CN" sz="110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3D</a:t>
                      </a:r>
                      <a:r>
                        <a:rPr lang="zh-CN" altLang="en-US" sz="110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展示的能力，弥补了 公司在 </a:t>
                      </a:r>
                      <a:r>
                        <a:rPr lang="en-US" altLang="zh-CN" sz="110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web3D </a:t>
                      </a:r>
                      <a:r>
                        <a:rPr lang="zh-CN" altLang="en-US" sz="110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方面的空缺</a:t>
                      </a:r>
                      <a:endParaRPr lang="en-US" altLang="zh-CN" sz="110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1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100%</a:t>
                      </a:r>
                      <a:endParaRPr lang="en-US" altLang="zh-CN" sz="110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1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  3D</a:t>
                      </a:r>
                      <a:r>
                        <a:rPr lang="zh-CN" altLang="en-US" sz="11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资源的加载问题，性能瓶颈，效果与性能的平衡</a:t>
                      </a:r>
                      <a:endParaRPr lang="en-US" altLang="zh-CN" sz="110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</a:tr>
              <a:tr h="522515">
                <a:tc>
                  <a:txBody>
                    <a:bodyPr/>
                    <a:lstStyle/>
                    <a:p>
                      <a:pPr algn="ctr" rtl="0" fontAlgn="ctr">
                        <a:buClrTx/>
                        <a:buSzTx/>
                        <a:buFontTx/>
                      </a:pPr>
                      <a:r>
                        <a:rPr lang="en-US" altLang="zh-CN" sz="110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</a:p>
                  </a:txBody>
                  <a:tcPr marL="2868" marR="2868" marT="2868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1100" dirty="0" smtClean="0">
                          <a:cs typeface="+mn-ea"/>
                          <a:sym typeface="+mn-lt"/>
                        </a:rPr>
                        <a:t>CI</a:t>
                      </a:r>
                      <a:r>
                        <a:rPr lang="zh-CN" altLang="en-US" sz="1100" dirty="0" smtClean="0">
                          <a:cs typeface="+mn-ea"/>
                          <a:sym typeface="+mn-lt"/>
                        </a:rPr>
                        <a:t>持续改善系统</a:t>
                      </a:r>
                      <a:endParaRPr lang="en-US" altLang="zh-CN" sz="1100" dirty="0">
                        <a:cs typeface="+mn-ea"/>
                        <a:sym typeface="+mn-lt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ClrTx/>
                        <a:buSzTx/>
                        <a:buFontTx/>
                      </a:pPr>
                      <a:r>
                        <a:rPr lang="en-US" altLang="zh-CN" sz="11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   </a:t>
                      </a:r>
                      <a:r>
                        <a:rPr lang="zh-CN" altLang="en-US" sz="11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系统的布局、界面；数据渲染，增删改查，用户交互操作</a:t>
                      </a:r>
                      <a:endParaRPr lang="en-US" altLang="zh-CN" sz="1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10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100%</a:t>
                      </a: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zh-CN" sz="1100" b="0" i="0" u="none" strike="noStrike" dirty="0" smtClean="0">
                          <a:solidFill>
                            <a:srgbClr val="A6A6A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  </a:t>
                      </a:r>
                      <a:r>
                        <a:rPr lang="en-US" altLang="zh-CN" sz="1100" b="0" i="0" u="none" strike="noStrike" baseline="0" dirty="0" smtClean="0">
                          <a:solidFill>
                            <a:srgbClr val="A6A6A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 </a:t>
                      </a:r>
                      <a:r>
                        <a:rPr lang="zh-CN" altLang="en-US" sz="110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接口的字段名的统一，接口返回数据结构</a:t>
                      </a:r>
                      <a:endParaRPr lang="zh-CN" altLang="en-US" sz="11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</a:tr>
              <a:tr h="502418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</a:pPr>
                      <a:r>
                        <a:rPr lang="en-US" altLang="zh-CN" sz="1100" i="0" u="none" strike="noStrike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3</a:t>
                      </a:r>
                      <a:endParaRPr lang="zh-CN" altLang="en-US" sz="1100" i="0" u="none" strike="noStrike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2868" marR="2868" marT="2868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>
                          <a:cs typeface="+mn-ea"/>
                          <a:sym typeface="+mn-lt"/>
                        </a:rPr>
                        <a:t>NPM</a:t>
                      </a:r>
                      <a:r>
                        <a:rPr lang="zh-CN" altLang="en-US" sz="1100" dirty="0" smtClean="0">
                          <a:cs typeface="+mn-ea"/>
                          <a:sym typeface="+mn-lt"/>
                        </a:rPr>
                        <a:t>私仓</a:t>
                      </a:r>
                      <a:endParaRPr lang="zh-CN" altLang="en-US" sz="1100" b="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   </a:t>
                      </a:r>
                      <a:r>
                        <a:rPr lang="zh-CN" altLang="en-US" sz="1100" kern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私仓搭建，绑定域名开通内网访问，编写操作说明</a:t>
                      </a:r>
                      <a:endParaRPr lang="zh-CN" altLang="en-US" sz="1100" kern="120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100%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   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将业务系统中常用组件统一打包维护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</a:tr>
              <a:tr h="4879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4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  </a:t>
                      </a:r>
                      <a:r>
                        <a:rPr lang="zh-CN" altLang="en-US" sz="1100" b="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数字孪生</a:t>
                      </a:r>
                      <a:r>
                        <a:rPr lang="en-US" altLang="zh-CN" sz="1100" b="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POC</a:t>
                      </a:r>
                      <a:r>
                        <a:rPr lang="zh-CN" altLang="en-US" sz="1100" b="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项目一期二期</a:t>
                      </a:r>
                      <a:endParaRPr lang="zh-CN" altLang="en-US" sz="1100" b="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en-US" altLang="zh-CN" sz="1100" b="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   </a:t>
                      </a:r>
                      <a:r>
                        <a:rPr lang="zh-CN" altLang="en-US" sz="1100" b="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采用</a:t>
                      </a:r>
                      <a:r>
                        <a:rPr lang="en-US" altLang="zh-CN" sz="1100" b="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UE</a:t>
                      </a:r>
                      <a:r>
                        <a:rPr lang="zh-CN" altLang="en-US" sz="1100" b="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引擎搭建 数字孪生场景，在</a:t>
                      </a:r>
                      <a:r>
                        <a:rPr lang="en-US" altLang="zh-CN" sz="1100" b="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b/s</a:t>
                      </a:r>
                      <a:r>
                        <a:rPr lang="zh-CN" altLang="en-US" sz="1100" b="0" baseline="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架构上利用流推送技术实现终端浏览器级别的交互，提供跨平台访问能力，对设备性能无高要求</a:t>
                      </a:r>
                      <a:endParaRPr lang="zh-CN" altLang="en-US" sz="1100" b="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100%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  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初步实现并丰富了 管理驾驶舱 </a:t>
                      </a:r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V1.1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的所有功能，进一步可提升设计交互方案。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</a:tr>
              <a:tr h="3630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5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en-US" altLang="zh-CN" sz="1100" b="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     </a:t>
                      </a:r>
                      <a:r>
                        <a:rPr lang="zh-CN" altLang="en-US" sz="1100" b="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点巡检</a:t>
                      </a:r>
                      <a:r>
                        <a:rPr lang="en-US" altLang="zh-CN" sz="1100" b="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V1.2</a:t>
                      </a:r>
                      <a:r>
                        <a:rPr lang="en-US" altLang="zh-CN" sz="1100" b="0" baseline="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 </a:t>
                      </a:r>
                      <a:r>
                        <a:rPr lang="zh-CN" altLang="en-US" sz="1100" b="0" baseline="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项目</a:t>
                      </a:r>
                      <a:endParaRPr lang="zh-CN" altLang="en-US" sz="1100" b="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   </a:t>
                      </a:r>
                      <a:r>
                        <a:rPr lang="zh-CN" altLang="en-US" sz="1100" b="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封装了宝通前端首个 可自定义，可绘制标注的</a:t>
                      </a:r>
                      <a:r>
                        <a:rPr lang="en-US" altLang="zh-CN" sz="1100" b="0" dirty="0" err="1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gis</a:t>
                      </a:r>
                      <a:r>
                        <a:rPr lang="zh-CN" altLang="en-US" sz="1100" b="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地图组件。</a:t>
                      </a:r>
                      <a:endParaRPr lang="zh-CN" altLang="en-US" sz="1100" b="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100%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  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打造基于三方地图基础数据的可自定义标注功能的组件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</a:tr>
              <a:tr h="40503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6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     </a:t>
                      </a:r>
                      <a:r>
                        <a:rPr lang="zh-CN" altLang="en-US" sz="1100" b="1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视频门户 </a:t>
                      </a:r>
                      <a:r>
                        <a:rPr lang="en-US" altLang="zh-CN" sz="1100" b="1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V</a:t>
                      </a:r>
                      <a:r>
                        <a:rPr lang="en-US" altLang="zh-CN" sz="1100" b="1" baseline="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 1.0</a:t>
                      </a:r>
                      <a:endParaRPr lang="zh-CN" altLang="en-US" sz="1100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    </a:t>
                      </a:r>
                      <a:r>
                        <a:rPr lang="zh-CN" altLang="en-US" sz="1100" b="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封装了宝通 首个 视频组件，支持在线直播，点播，字幕，弹幕等</a:t>
                      </a:r>
                      <a:endParaRPr lang="zh-CN" altLang="en-US" sz="1100" b="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进行中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  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视频播放器的封装，各类视频格式的支持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</a:tr>
              <a:tr h="9043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7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  </a:t>
                      </a:r>
                      <a:r>
                        <a:rPr lang="zh-CN" altLang="en-US" sz="1100" b="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工业互联网 前端微服务</a:t>
                      </a:r>
                      <a:r>
                        <a:rPr lang="zh-CN" altLang="en-US" sz="1100" b="0" baseline="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架构</a:t>
                      </a:r>
                      <a:endParaRPr lang="zh-CN" altLang="en-US" sz="1100" b="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  推动前端微服务架构的引入，解决现阶段 开发迭代的痛点</a:t>
                      </a:r>
                      <a:endParaRPr lang="en-US" altLang="zh-CN" sz="1100" b="0" dirty="0" smtClean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r>
                        <a:rPr lang="en-US" altLang="zh-CN" sz="1100" b="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  </a:t>
                      </a:r>
                      <a:r>
                        <a:rPr lang="zh-CN" altLang="en-US" sz="1100" b="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将工业互联网应用前端 微服务化，更好的解耦与轻量化，易扩展，拆分后可随意组合，编写 方案技术文档，制作</a:t>
                      </a:r>
                      <a:r>
                        <a:rPr lang="en-US" altLang="zh-CN" sz="1100" b="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demo</a:t>
                      </a:r>
                      <a:r>
                        <a:rPr lang="zh-CN" altLang="en-US" sz="1100" b="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，录制技术迁移操作视频与相关说明文档</a:t>
                      </a:r>
                      <a:endParaRPr lang="zh-CN" altLang="en-US" sz="1100" b="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100%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en-US" altLang="zh-CN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l" fontAlgn="ctr">
                        <a:buNone/>
                      </a:pPr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 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独立部署与业务解构，跨应用整合的用户体验提升</a:t>
                      </a:r>
                      <a:endParaRPr lang="en-US" altLang="zh-CN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l" fontAlgn="ctr">
                        <a:buNone/>
                      </a:pPr>
                      <a:endParaRPr lang="en-US" altLang="zh-CN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</a:tr>
              <a:tr h="6494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8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   </a:t>
                      </a:r>
                      <a:r>
                        <a:rPr lang="zh-CN" altLang="en-US" sz="1100" b="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边缘网关 </a:t>
                      </a:r>
                      <a:r>
                        <a:rPr lang="en-US" altLang="zh-CN" sz="1100" b="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V1.1</a:t>
                      </a:r>
                      <a:endParaRPr lang="zh-CN" altLang="en-US" sz="1100" b="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  </a:t>
                      </a:r>
                      <a:r>
                        <a:rPr lang="zh-CN" altLang="en-US" sz="1100" b="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协助</a:t>
                      </a:r>
                      <a:r>
                        <a:rPr lang="zh-CN" altLang="en-US" sz="1100" b="0" baseline="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技术选型，</a:t>
                      </a:r>
                      <a:r>
                        <a:rPr lang="en-US" altLang="zh-CN" sz="1100" b="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 </a:t>
                      </a:r>
                      <a:r>
                        <a:rPr lang="zh-CN" altLang="en-US" sz="1100" b="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在流程绘制的选型中；提供相关三方库的实现对比方案，最终确定了采用 </a:t>
                      </a:r>
                      <a:r>
                        <a:rPr lang="en-US" altLang="zh-CN" sz="1100" b="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X6</a:t>
                      </a:r>
                      <a:r>
                        <a:rPr lang="zh-CN" altLang="en-US" sz="1100" b="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绘制工具的三方</a:t>
                      </a:r>
                      <a:r>
                        <a:rPr lang="en-US" altLang="zh-CN" sz="1100" b="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JS</a:t>
                      </a:r>
                      <a:r>
                        <a:rPr lang="zh-CN" altLang="en-US" sz="1100" b="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库</a:t>
                      </a:r>
                      <a:endParaRPr lang="zh-CN" altLang="en-US" sz="1100" b="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100%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  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流程绘制引擎的选型，可扩展性，可维护性，易用性</a:t>
                      </a:r>
                      <a:endParaRPr lang="en-US" altLang="zh-CN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1" name="image 20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7145" y="5715"/>
            <a:ext cx="12128500" cy="6858000"/>
          </a:xfrm>
          <a:prstGeom prst="rect">
            <a:avLst/>
          </a:prstGeom>
        </p:spPr>
      </p:pic>
      <p:sp>
        <p:nvSpPr>
          <p:cNvPr id="1010" name="Object 1010"/>
          <p:cNvSpPr txBox="1"/>
          <p:nvPr/>
        </p:nvSpPr>
        <p:spPr>
          <a:xfrm>
            <a:off x="-8890" y="6643370"/>
            <a:ext cx="12200890" cy="220345"/>
          </a:xfrm>
          <a:custGeom>
            <a:avLst/>
            <a:gdLst/>
            <a:ahLst/>
            <a:cxnLst/>
            <a:rect l="0" t="0" r="24396700" b="523946"/>
            <a:pathLst>
              <a:path w="24396700" h="523946">
                <a:moveTo>
                  <a:pt x="6350" y="6350"/>
                </a:moveTo>
                <a:lnTo>
                  <a:pt x="24390350" y="6350"/>
                </a:lnTo>
                <a:lnTo>
                  <a:pt x="24390350" y="517596"/>
                </a:lnTo>
                <a:lnTo>
                  <a:pt x="6350" y="517596"/>
                </a:lnTo>
                <a:close/>
              </a:path>
            </a:pathLst>
          </a:custGeom>
          <a:solidFill>
            <a:srgbClr val="2254F3"/>
          </a:solidFill>
          <a:ln w="12700">
            <a:solidFill>
              <a:srgbClr val="D71443">
                <a:alpha val="0"/>
              </a:srgbClr>
            </a:solidFill>
            <a:prstDash val="solid"/>
          </a:ln>
        </p:spPr>
        <p:txBody>
          <a:bodyPr wrap="square" rtlCol="0" anchor="ctr" anchorCtr="0">
            <a:noAutofit/>
          </a:bodyPr>
          <a:lstStyle/>
          <a:p>
            <a:endParaRPr/>
          </a:p>
        </p:txBody>
      </p:sp>
      <p:sp>
        <p:nvSpPr>
          <p:cNvPr id="4032" name="Object 4032"/>
          <p:cNvSpPr txBox="1"/>
          <p:nvPr/>
        </p:nvSpPr>
        <p:spPr>
          <a:xfrm>
            <a:off x="492760" y="172085"/>
            <a:ext cx="4694555" cy="1295400"/>
          </a:xfrm>
          <a:prstGeom prst="rect">
            <a:avLst/>
          </a:prstGeom>
        </p:spPr>
        <p:txBody>
          <a:bodyPr vert="horz" wrap="square" lIns="0" tIns="91440" rIns="0" bIns="9144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6000" b="0" i="0" dirty="0" smtClean="0">
                <a:solidFill>
                  <a:srgbClr val="D3DDFD">
                    <a:alpha val="4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BOTON</a:t>
            </a:r>
          </a:p>
        </p:txBody>
      </p:sp>
      <p:sp>
        <p:nvSpPr>
          <p:cNvPr id="4034" name="Object 4034"/>
          <p:cNvSpPr txBox="1"/>
          <p:nvPr/>
        </p:nvSpPr>
        <p:spPr>
          <a:xfrm>
            <a:off x="1351915" y="391160"/>
            <a:ext cx="4501515" cy="762000"/>
          </a:xfrm>
          <a:prstGeom prst="rect">
            <a:avLst/>
          </a:prstGeom>
        </p:spPr>
        <p:txBody>
          <a:bodyPr vert="horz" wrap="square" lIns="0" tIns="93600" rIns="0" bIns="93600" rtlCol="0" anchor="t" anchorCtr="0">
            <a:noAutofit/>
          </a:bodyPr>
          <a:lstStyle/>
          <a:p>
            <a:r>
              <a:rPr lang="zh-CN" altLang="en-US" sz="2600" dirty="0" smtClean="0">
                <a:solidFill>
                  <a:srgbClr val="2254F4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项目回顾 </a:t>
            </a:r>
            <a:r>
              <a:rPr lang="en-US" altLang="zh-CN" sz="2600" dirty="0">
                <a:solidFill>
                  <a:srgbClr val="2254F4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– </a:t>
            </a:r>
            <a:r>
              <a:rPr lang="zh-CN" altLang="en-US" sz="2600" dirty="0" smtClean="0">
                <a:solidFill>
                  <a:srgbClr val="2254F4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管理驾驶舱</a:t>
            </a:r>
            <a:r>
              <a:rPr lang="en-US" altLang="zh-CN" sz="2600" dirty="0" smtClean="0">
                <a:solidFill>
                  <a:srgbClr val="2254F4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V1.1</a:t>
            </a:r>
            <a:endParaRPr lang="zh-CN" altLang="en-US" sz="2600" dirty="0">
              <a:solidFill>
                <a:srgbClr val="2254F4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  <a:p>
            <a:endParaRPr lang="zh-CN" altLang="en-US" sz="2600" dirty="0">
              <a:solidFill>
                <a:srgbClr val="2254F4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  <a:p>
            <a:pPr algn="l">
              <a:lnSpc>
                <a:spcPct val="100000"/>
              </a:lnSpc>
            </a:pPr>
            <a:endParaRPr lang="zh-CN" altLang="en-US" sz="2600" b="0" i="0" dirty="0" smtClean="0">
              <a:solidFill>
                <a:srgbClr val="2254F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logo_蓝色_BOTON宝通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1385" y="382905"/>
            <a:ext cx="1790065" cy="3200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8" y="244226"/>
            <a:ext cx="1007690" cy="766721"/>
          </a:xfrm>
          <a:prstGeom prst="rect">
            <a:avLst/>
          </a:prstGeom>
        </p:spPr>
      </p:pic>
      <p:sp>
        <p:nvSpPr>
          <p:cNvPr id="17" name="文本占位符 12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444207" y="503680"/>
            <a:ext cx="895350" cy="536575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de-DE" dirty="0" smtClean="0"/>
              <a:t>1</a:t>
            </a:r>
            <a:endParaRPr lang="en-US" altLang="de-DE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93" y="1090947"/>
            <a:ext cx="5840631" cy="27497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973" y="3941975"/>
            <a:ext cx="5014127" cy="260202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009" y="854832"/>
            <a:ext cx="5370416" cy="302085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81009" y="4027578"/>
            <a:ext cx="3895584" cy="24810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471927" y="4309547"/>
            <a:ext cx="4421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井</a:t>
            </a:r>
            <a:r>
              <a:rPr lang="zh-CN" altLang="en-US" dirty="0" smtClean="0">
                <a:solidFill>
                  <a:srgbClr val="0070C0"/>
                </a:solidFill>
              </a:rPr>
              <a:t>下工作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r>
              <a:rPr lang="zh-CN" altLang="en-US" dirty="0" smtClean="0">
                <a:solidFill>
                  <a:srgbClr val="0070C0"/>
                </a:solidFill>
              </a:rPr>
              <a:t>面</a:t>
            </a:r>
            <a:r>
              <a:rPr lang="zh-CN" altLang="en-US" dirty="0">
                <a:solidFill>
                  <a:srgbClr val="0070C0"/>
                </a:solidFill>
              </a:rPr>
              <a:t>模型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557285" y="4448046"/>
            <a:ext cx="6229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</a:rPr>
              <a:t>地图区域选择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1798840" y="1383719"/>
            <a:ext cx="6229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</a:rPr>
              <a:t>输送线运行情况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5948624" y="1455658"/>
            <a:ext cx="6229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</a:rPr>
              <a:t>矿区整体</a:t>
            </a:r>
            <a:r>
              <a:rPr lang="en-US" altLang="zh-CN" dirty="0" smtClean="0">
                <a:solidFill>
                  <a:srgbClr val="0070C0"/>
                </a:solidFill>
              </a:rPr>
              <a:t>3D</a:t>
            </a:r>
            <a:r>
              <a:rPr lang="zh-CN" altLang="en-US" dirty="0" smtClean="0">
                <a:solidFill>
                  <a:srgbClr val="0070C0"/>
                </a:solidFill>
              </a:rPr>
              <a:t>效果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2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1" name="image 20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7145" y="5715"/>
            <a:ext cx="12128500" cy="6858000"/>
          </a:xfrm>
          <a:prstGeom prst="rect">
            <a:avLst/>
          </a:prstGeom>
        </p:spPr>
      </p:pic>
      <p:sp>
        <p:nvSpPr>
          <p:cNvPr id="1010" name="Object 1010"/>
          <p:cNvSpPr txBox="1"/>
          <p:nvPr/>
        </p:nvSpPr>
        <p:spPr>
          <a:xfrm>
            <a:off x="-8890" y="6643370"/>
            <a:ext cx="12200890" cy="220345"/>
          </a:xfrm>
          <a:custGeom>
            <a:avLst/>
            <a:gdLst/>
            <a:ahLst/>
            <a:cxnLst/>
            <a:rect l="0" t="0" r="24396700" b="523946"/>
            <a:pathLst>
              <a:path w="24396700" h="523946">
                <a:moveTo>
                  <a:pt x="6350" y="6350"/>
                </a:moveTo>
                <a:lnTo>
                  <a:pt x="24390350" y="6350"/>
                </a:lnTo>
                <a:lnTo>
                  <a:pt x="24390350" y="517596"/>
                </a:lnTo>
                <a:lnTo>
                  <a:pt x="6350" y="517596"/>
                </a:lnTo>
                <a:close/>
              </a:path>
            </a:pathLst>
          </a:custGeom>
          <a:solidFill>
            <a:srgbClr val="2254F3"/>
          </a:solidFill>
          <a:ln w="12700">
            <a:solidFill>
              <a:srgbClr val="D71443">
                <a:alpha val="0"/>
              </a:srgbClr>
            </a:solidFill>
            <a:prstDash val="solid"/>
          </a:ln>
        </p:spPr>
        <p:txBody>
          <a:bodyPr wrap="square" rtlCol="0" anchor="ctr" anchorCtr="0">
            <a:noAutofit/>
          </a:bodyPr>
          <a:lstStyle/>
          <a:p>
            <a:endParaRPr/>
          </a:p>
        </p:txBody>
      </p:sp>
      <p:sp>
        <p:nvSpPr>
          <p:cNvPr id="4032" name="Object 4032"/>
          <p:cNvSpPr txBox="1"/>
          <p:nvPr/>
        </p:nvSpPr>
        <p:spPr>
          <a:xfrm>
            <a:off x="492760" y="172085"/>
            <a:ext cx="4694555" cy="1295400"/>
          </a:xfrm>
          <a:prstGeom prst="rect">
            <a:avLst/>
          </a:prstGeom>
        </p:spPr>
        <p:txBody>
          <a:bodyPr vert="horz" wrap="square" lIns="0" tIns="91440" rIns="0" bIns="9144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6000" b="0" i="0" dirty="0" smtClean="0">
                <a:solidFill>
                  <a:srgbClr val="D3DDFD">
                    <a:alpha val="4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BOTON</a:t>
            </a:r>
          </a:p>
        </p:txBody>
      </p:sp>
      <p:sp>
        <p:nvSpPr>
          <p:cNvPr id="4034" name="Object 4034"/>
          <p:cNvSpPr txBox="1"/>
          <p:nvPr/>
        </p:nvSpPr>
        <p:spPr>
          <a:xfrm>
            <a:off x="1351915" y="391160"/>
            <a:ext cx="4501515" cy="762000"/>
          </a:xfrm>
          <a:prstGeom prst="rect">
            <a:avLst/>
          </a:prstGeom>
        </p:spPr>
        <p:txBody>
          <a:bodyPr vert="horz" wrap="square" lIns="0" tIns="93600" rIns="0" bIns="93600" rtlCol="0" anchor="t" anchorCtr="0">
            <a:noAutofit/>
          </a:bodyPr>
          <a:lstStyle/>
          <a:p>
            <a:r>
              <a:rPr lang="zh-CN" altLang="en-US" sz="2600" dirty="0" smtClean="0">
                <a:solidFill>
                  <a:srgbClr val="2254F4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项目回顾 </a:t>
            </a:r>
            <a:r>
              <a:rPr lang="en-US" altLang="zh-CN" sz="2600" dirty="0" smtClean="0">
                <a:solidFill>
                  <a:srgbClr val="2254F4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– </a:t>
            </a:r>
            <a:r>
              <a:rPr lang="zh-CN" altLang="en-US" sz="2600" dirty="0" smtClean="0">
                <a:solidFill>
                  <a:srgbClr val="2254F4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点巡检</a:t>
            </a:r>
            <a:r>
              <a:rPr lang="en-US" altLang="zh-CN" sz="2600" dirty="0" smtClean="0">
                <a:solidFill>
                  <a:srgbClr val="2254F4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V1.2</a:t>
            </a:r>
            <a:endParaRPr lang="zh-CN" altLang="en-US" sz="2600" dirty="0">
              <a:solidFill>
                <a:srgbClr val="2254F4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  <a:p>
            <a:pPr algn="l">
              <a:lnSpc>
                <a:spcPct val="100000"/>
              </a:lnSpc>
            </a:pPr>
            <a:endParaRPr lang="zh-CN" altLang="en-US" sz="2600" b="0" i="0" dirty="0" smtClean="0">
              <a:solidFill>
                <a:srgbClr val="2254F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logo_蓝色_BOTON宝通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1385" y="382905"/>
            <a:ext cx="1790065" cy="3200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8" y="244226"/>
            <a:ext cx="1007690" cy="766721"/>
          </a:xfrm>
          <a:prstGeom prst="rect">
            <a:avLst/>
          </a:prstGeom>
        </p:spPr>
      </p:pic>
      <p:sp>
        <p:nvSpPr>
          <p:cNvPr id="17" name="文本占位符 12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444207" y="503680"/>
            <a:ext cx="895350" cy="536575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de-DE" dirty="0" smtClean="0"/>
              <a:t>1</a:t>
            </a:r>
            <a:endParaRPr lang="en-US" altLang="de-DE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109" y="1299973"/>
            <a:ext cx="5134133" cy="285018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4502" y="2405499"/>
            <a:ext cx="3231198" cy="309582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137" y="1080135"/>
            <a:ext cx="2496583" cy="509506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4836" y="4361885"/>
            <a:ext cx="25190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</a:rPr>
              <a:t>卫星地图功能操作：绘制 厂区、  输送线、设备、标注巡检点，可按关键字搜索 定位 区域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187315" y="5600164"/>
            <a:ext cx="2519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</a:rPr>
              <a:t>厂区内编辑输送线 效果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938585" y="2523728"/>
            <a:ext cx="10465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</a:rPr>
              <a:t>手机端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r>
              <a:rPr lang="en-US" altLang="zh-CN" dirty="0" smtClean="0">
                <a:solidFill>
                  <a:srgbClr val="0070C0"/>
                </a:solidFill>
              </a:rPr>
              <a:t>GPRS</a:t>
            </a:r>
            <a:r>
              <a:rPr lang="zh-CN" altLang="en-US" dirty="0" smtClean="0">
                <a:solidFill>
                  <a:srgbClr val="0070C0"/>
                </a:solidFill>
              </a:rPr>
              <a:t>定位与巡检点状态标注</a:t>
            </a:r>
            <a:endParaRPr lang="en-US" altLang="zh-CN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39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1" name="image 20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7145" y="5715"/>
            <a:ext cx="12128500" cy="6858000"/>
          </a:xfrm>
          <a:prstGeom prst="rect">
            <a:avLst/>
          </a:prstGeom>
        </p:spPr>
      </p:pic>
      <p:sp>
        <p:nvSpPr>
          <p:cNvPr id="1010" name="Object 1010"/>
          <p:cNvSpPr txBox="1"/>
          <p:nvPr/>
        </p:nvSpPr>
        <p:spPr>
          <a:xfrm>
            <a:off x="-8890" y="6643370"/>
            <a:ext cx="12200890" cy="220345"/>
          </a:xfrm>
          <a:custGeom>
            <a:avLst/>
            <a:gdLst/>
            <a:ahLst/>
            <a:cxnLst/>
            <a:rect l="0" t="0" r="24396700" b="523946"/>
            <a:pathLst>
              <a:path w="24396700" h="523946">
                <a:moveTo>
                  <a:pt x="6350" y="6350"/>
                </a:moveTo>
                <a:lnTo>
                  <a:pt x="24390350" y="6350"/>
                </a:lnTo>
                <a:lnTo>
                  <a:pt x="24390350" y="517596"/>
                </a:lnTo>
                <a:lnTo>
                  <a:pt x="6350" y="517596"/>
                </a:lnTo>
                <a:close/>
              </a:path>
            </a:pathLst>
          </a:custGeom>
          <a:solidFill>
            <a:srgbClr val="2254F3"/>
          </a:solidFill>
          <a:ln w="12700">
            <a:solidFill>
              <a:srgbClr val="D71443">
                <a:alpha val="0"/>
              </a:srgbClr>
            </a:solidFill>
            <a:prstDash val="solid"/>
          </a:ln>
        </p:spPr>
        <p:txBody>
          <a:bodyPr wrap="square" rtlCol="0" anchor="ctr" anchorCtr="0">
            <a:noAutofit/>
          </a:bodyPr>
          <a:lstStyle/>
          <a:p>
            <a:endParaRPr/>
          </a:p>
        </p:txBody>
      </p:sp>
      <p:sp>
        <p:nvSpPr>
          <p:cNvPr id="4032" name="Object 4032"/>
          <p:cNvSpPr txBox="1"/>
          <p:nvPr/>
        </p:nvSpPr>
        <p:spPr>
          <a:xfrm>
            <a:off x="492760" y="172085"/>
            <a:ext cx="4694555" cy="1295400"/>
          </a:xfrm>
          <a:prstGeom prst="rect">
            <a:avLst/>
          </a:prstGeom>
        </p:spPr>
        <p:txBody>
          <a:bodyPr vert="horz" wrap="square" lIns="0" tIns="91440" rIns="0" bIns="9144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6000" b="0" i="0" dirty="0" smtClean="0">
                <a:solidFill>
                  <a:srgbClr val="D3DDFD">
                    <a:alpha val="4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BOTON</a:t>
            </a:r>
          </a:p>
        </p:txBody>
      </p:sp>
      <p:sp>
        <p:nvSpPr>
          <p:cNvPr id="4034" name="Object 4034"/>
          <p:cNvSpPr txBox="1"/>
          <p:nvPr/>
        </p:nvSpPr>
        <p:spPr>
          <a:xfrm>
            <a:off x="1351915" y="391160"/>
            <a:ext cx="4501515" cy="762000"/>
          </a:xfrm>
          <a:prstGeom prst="rect">
            <a:avLst/>
          </a:prstGeom>
        </p:spPr>
        <p:txBody>
          <a:bodyPr vert="horz" wrap="square" lIns="0" tIns="93600" rIns="0" bIns="93600" rtlCol="0" anchor="t" anchorCtr="0">
            <a:noAutofit/>
          </a:bodyPr>
          <a:lstStyle/>
          <a:p>
            <a:r>
              <a:rPr lang="zh-CN" altLang="en-US" sz="2600" dirty="0" smtClean="0">
                <a:solidFill>
                  <a:srgbClr val="2254F4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项目回顾 </a:t>
            </a:r>
            <a:r>
              <a:rPr lang="en-US" altLang="zh-CN" sz="2600" dirty="0">
                <a:solidFill>
                  <a:srgbClr val="2254F4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– </a:t>
            </a:r>
            <a:r>
              <a:rPr lang="zh-CN" altLang="en-US" sz="2600" dirty="0" smtClean="0">
                <a:solidFill>
                  <a:srgbClr val="2254F4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视频门户</a:t>
            </a:r>
            <a:r>
              <a:rPr lang="en-US" altLang="zh-CN" sz="2600" dirty="0" smtClean="0">
                <a:solidFill>
                  <a:srgbClr val="2254F4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V1.0</a:t>
            </a:r>
            <a:endParaRPr lang="zh-CN" altLang="en-US" sz="2600" dirty="0">
              <a:solidFill>
                <a:srgbClr val="2254F4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  <a:p>
            <a:endParaRPr lang="zh-CN" altLang="en-US" sz="2600" dirty="0">
              <a:solidFill>
                <a:srgbClr val="2254F4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  <a:p>
            <a:pPr algn="l">
              <a:lnSpc>
                <a:spcPct val="100000"/>
              </a:lnSpc>
            </a:pPr>
            <a:endParaRPr lang="zh-CN" altLang="en-US" sz="2600" b="0" i="0" dirty="0" smtClean="0">
              <a:solidFill>
                <a:srgbClr val="2254F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logo_蓝色_BOTON宝通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1385" y="382905"/>
            <a:ext cx="1790065" cy="3200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8" y="244226"/>
            <a:ext cx="1007690" cy="766721"/>
          </a:xfrm>
          <a:prstGeom prst="rect">
            <a:avLst/>
          </a:prstGeom>
        </p:spPr>
      </p:pic>
      <p:sp>
        <p:nvSpPr>
          <p:cNvPr id="17" name="文本占位符 12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444207" y="503680"/>
            <a:ext cx="895350" cy="536575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de-DE" dirty="0" smtClean="0"/>
              <a:t>1</a:t>
            </a:r>
            <a:endParaRPr lang="en-US" altLang="de-DE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2871" y="1010947"/>
            <a:ext cx="2204222" cy="473876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207" y="1462611"/>
            <a:ext cx="4882189" cy="299440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8938" y="3066338"/>
            <a:ext cx="4573401" cy="340026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15513" y="4766471"/>
            <a:ext cx="2670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</a:rPr>
              <a:t>PC </a:t>
            </a:r>
            <a:r>
              <a:rPr lang="zh-CN" altLang="en-US" dirty="0" smtClean="0">
                <a:solidFill>
                  <a:srgbClr val="0070C0"/>
                </a:solidFill>
              </a:rPr>
              <a:t>管理端 视频添加界面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703258" y="2590483"/>
            <a:ext cx="2670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</a:rPr>
              <a:t>PC </a:t>
            </a:r>
            <a:r>
              <a:rPr lang="zh-CN" altLang="en-US" dirty="0" smtClean="0">
                <a:solidFill>
                  <a:srgbClr val="0070C0"/>
                </a:solidFill>
              </a:rPr>
              <a:t>客户端 首页界面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1563128" y="1763116"/>
            <a:ext cx="35629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</a:rPr>
              <a:t>移动客户端 系列视频界面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62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1" name="image 20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7145" y="5715"/>
            <a:ext cx="12128500" cy="6858000"/>
          </a:xfrm>
          <a:prstGeom prst="rect">
            <a:avLst/>
          </a:prstGeom>
        </p:spPr>
      </p:pic>
      <p:sp>
        <p:nvSpPr>
          <p:cNvPr id="1010" name="Object 1010"/>
          <p:cNvSpPr txBox="1"/>
          <p:nvPr/>
        </p:nvSpPr>
        <p:spPr>
          <a:xfrm>
            <a:off x="-8890" y="6643370"/>
            <a:ext cx="12200890" cy="220345"/>
          </a:xfrm>
          <a:custGeom>
            <a:avLst/>
            <a:gdLst/>
            <a:ahLst/>
            <a:cxnLst/>
            <a:rect l="0" t="0" r="24396700" b="523946"/>
            <a:pathLst>
              <a:path w="24396700" h="523946">
                <a:moveTo>
                  <a:pt x="6350" y="6350"/>
                </a:moveTo>
                <a:lnTo>
                  <a:pt x="24390350" y="6350"/>
                </a:lnTo>
                <a:lnTo>
                  <a:pt x="24390350" y="517596"/>
                </a:lnTo>
                <a:lnTo>
                  <a:pt x="6350" y="517596"/>
                </a:lnTo>
                <a:close/>
              </a:path>
            </a:pathLst>
          </a:custGeom>
          <a:solidFill>
            <a:srgbClr val="2254F3"/>
          </a:solidFill>
          <a:ln w="12700">
            <a:solidFill>
              <a:srgbClr val="D71443">
                <a:alpha val="0"/>
              </a:srgbClr>
            </a:solidFill>
            <a:prstDash val="solid"/>
          </a:ln>
        </p:spPr>
        <p:txBody>
          <a:bodyPr wrap="square" rtlCol="0" anchor="ctr" anchorCtr="0">
            <a:noAutofit/>
          </a:bodyPr>
          <a:lstStyle/>
          <a:p>
            <a:endParaRPr/>
          </a:p>
        </p:txBody>
      </p:sp>
      <p:sp>
        <p:nvSpPr>
          <p:cNvPr id="4032" name="Object 4032"/>
          <p:cNvSpPr txBox="1"/>
          <p:nvPr/>
        </p:nvSpPr>
        <p:spPr>
          <a:xfrm>
            <a:off x="492760" y="172085"/>
            <a:ext cx="4694555" cy="1295400"/>
          </a:xfrm>
          <a:prstGeom prst="rect">
            <a:avLst/>
          </a:prstGeom>
        </p:spPr>
        <p:txBody>
          <a:bodyPr vert="horz" wrap="square" lIns="0" tIns="91440" rIns="0" bIns="9144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6000" b="0" i="0" dirty="0" smtClean="0">
                <a:solidFill>
                  <a:srgbClr val="D3DDFD">
                    <a:alpha val="4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BOTON</a:t>
            </a:r>
          </a:p>
        </p:txBody>
      </p:sp>
      <p:sp>
        <p:nvSpPr>
          <p:cNvPr id="4034" name="Object 4034"/>
          <p:cNvSpPr txBox="1"/>
          <p:nvPr/>
        </p:nvSpPr>
        <p:spPr>
          <a:xfrm>
            <a:off x="1351915" y="391160"/>
            <a:ext cx="5115395" cy="762000"/>
          </a:xfrm>
          <a:prstGeom prst="rect">
            <a:avLst/>
          </a:prstGeom>
        </p:spPr>
        <p:txBody>
          <a:bodyPr vert="horz" wrap="square" lIns="0" tIns="93600" rIns="0" bIns="93600" rtlCol="0" anchor="t" anchorCtr="0">
            <a:noAutofit/>
          </a:bodyPr>
          <a:lstStyle/>
          <a:p>
            <a:r>
              <a:rPr lang="zh-CN" altLang="en-US" sz="2600" dirty="0" smtClean="0">
                <a:solidFill>
                  <a:srgbClr val="2254F4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项目回顾 </a:t>
            </a:r>
            <a:r>
              <a:rPr lang="en-US" altLang="zh-CN" sz="2600" dirty="0" smtClean="0">
                <a:solidFill>
                  <a:srgbClr val="2254F4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– </a:t>
            </a:r>
            <a:r>
              <a:rPr lang="zh-CN" altLang="en-US" sz="2600" dirty="0" smtClean="0">
                <a:solidFill>
                  <a:srgbClr val="2254F4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边缘网关流程引擎</a:t>
            </a:r>
            <a:endParaRPr lang="zh-CN" altLang="en-US" sz="2600" dirty="0">
              <a:solidFill>
                <a:srgbClr val="2254F4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  <a:p>
            <a:pPr algn="l">
              <a:lnSpc>
                <a:spcPct val="100000"/>
              </a:lnSpc>
            </a:pPr>
            <a:endParaRPr lang="zh-CN" altLang="en-US" sz="2600" b="0" i="0" dirty="0" smtClean="0">
              <a:solidFill>
                <a:srgbClr val="2254F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logo_蓝色_BOTON宝通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1385" y="382905"/>
            <a:ext cx="1790065" cy="3200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8" y="244226"/>
            <a:ext cx="1007690" cy="766721"/>
          </a:xfrm>
          <a:prstGeom prst="rect">
            <a:avLst/>
          </a:prstGeom>
        </p:spPr>
      </p:pic>
      <p:sp>
        <p:nvSpPr>
          <p:cNvPr id="17" name="文本占位符 12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444207" y="503680"/>
            <a:ext cx="895350" cy="536575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de-DE" dirty="0" smtClean="0"/>
              <a:t>1</a:t>
            </a:r>
            <a:endParaRPr lang="en-US" altLang="de-DE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339" y="3518997"/>
            <a:ext cx="8115300" cy="30003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8839" y="1270401"/>
            <a:ext cx="6057077" cy="262426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2638" y="3025668"/>
            <a:ext cx="2963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</a:rPr>
              <a:t>创建多个流程引擎设计图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261578" y="1270401"/>
            <a:ext cx="4987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</a:rPr>
              <a:t>拖拽设备连接端点创建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r>
              <a:rPr lang="zh-CN" altLang="en-US" dirty="0" smtClean="0">
                <a:solidFill>
                  <a:srgbClr val="0070C0"/>
                </a:solidFill>
              </a:rPr>
              <a:t>流程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19575" y="1312989"/>
            <a:ext cx="29639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</a:rPr>
              <a:t>流程引擎的选型：对</a:t>
            </a:r>
            <a:r>
              <a:rPr lang="zh-CN" altLang="en-US" dirty="0">
                <a:solidFill>
                  <a:srgbClr val="0070C0"/>
                </a:solidFill>
              </a:rPr>
              <a:t>可扩展性，可维护性，易用</a:t>
            </a:r>
            <a:r>
              <a:rPr lang="zh-CN" altLang="en-US" dirty="0" smtClean="0">
                <a:solidFill>
                  <a:srgbClr val="0070C0"/>
                </a:solidFill>
              </a:rPr>
              <a:t>性多方面进行考量，最终确定引入</a:t>
            </a:r>
            <a:r>
              <a:rPr lang="en-US" altLang="zh-CN" dirty="0" smtClean="0">
                <a:solidFill>
                  <a:srgbClr val="0070C0"/>
                </a:solidFill>
              </a:rPr>
              <a:t>X6</a:t>
            </a:r>
            <a:r>
              <a:rPr lang="zh-CN" altLang="en-US" dirty="0" smtClean="0">
                <a:solidFill>
                  <a:srgbClr val="0070C0"/>
                </a:solidFill>
              </a:rPr>
              <a:t>绘图引擎</a:t>
            </a:r>
            <a:endParaRPr lang="en-US" altLang="zh-CN" dirty="0">
              <a:solidFill>
                <a:srgbClr val="0070C0"/>
              </a:solidFill>
            </a:endParaRPr>
          </a:p>
          <a:p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99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023ada4-1dad-4368-9344-7cbc59fbe6b7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023ada4-1dad-4368-9344-7cbc59fbe6b7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4966</TotalTime>
  <Words>1721</Words>
  <Application>Microsoft Office PowerPoint</Application>
  <PresentationFormat>宽屏</PresentationFormat>
  <Paragraphs>184</Paragraphs>
  <Slides>14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6" baseType="lpstr">
      <vt:lpstr>OPPOSans-B</vt:lpstr>
      <vt:lpstr>OPPOSans-M</vt:lpstr>
      <vt:lpstr>OPPOSans-R</vt:lpstr>
      <vt:lpstr>Reeji-CloudHeiChao-GB-Regular</vt:lpstr>
      <vt:lpstr>宋体</vt:lpstr>
      <vt:lpstr>Microsoft YaHei</vt:lpstr>
      <vt:lpstr>Microsoft YaHei</vt:lpstr>
      <vt:lpstr>Arial</vt:lpstr>
      <vt:lpstr>Calibri</vt:lpstr>
      <vt:lpstr>DejaVu Sans Mono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baby</dc:creator>
  <cp:lastModifiedBy>杨柳菁</cp:lastModifiedBy>
  <cp:revision>203</cp:revision>
  <dcterms:created xsi:type="dcterms:W3CDTF">2022-07-18T06:10:46Z</dcterms:created>
  <dcterms:modified xsi:type="dcterms:W3CDTF">2022-12-15T05:45:28Z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2052-4.3.0.7280</vt:lpwstr>
  </property>
  <property fmtid="{D5CDD505-2E9C-101B-9397-08002B2CF9AE}" pid="3" name="ICV">
    <vt:lpwstr>C63854E64569CFFEE419CB62540B3D37</vt:lpwstr>
  </property>
</Properties>
</file>